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</p:sldIdLst>
  <p:sldSz cx="18288000" cy="10287000"/>
  <p:notesSz cx="6858000" cy="9144000"/>
  <p:embeddedFontLst>
    <p:embeddedFont>
      <p:font typeface="Gordita" pitchFamily="2" charset="77"/>
      <p:regular r:id="rId91"/>
    </p:embeddedFont>
    <p:embeddedFont>
      <p:font typeface="Gordita Bold"/>
      <p:regular r:id="rId92"/>
      <p:bold r:id="rId93"/>
    </p:embeddedFont>
    <p:embeddedFont>
      <p:font typeface="Gordita Bold Italics" pitchFamily="2" charset="77"/>
      <p:regular r:id="rId94"/>
      <p:bold r:id="rId95"/>
      <p:italic r:id="rId96"/>
      <p:boldItalic r:id="rId97"/>
    </p:embeddedFont>
    <p:embeddedFont>
      <p:font typeface="Poppins" pitchFamily="2" charset="77"/>
      <p:regular r:id="rId98"/>
      <p:bold r:id="rId99"/>
      <p:italic r:id="rId100"/>
      <p:boldItalic r:id="rId101"/>
    </p:embeddedFont>
    <p:embeddedFont>
      <p:font typeface="Poppins Bold" pitchFamily="2" charset="77"/>
      <p:regular r:id="rId102"/>
      <p:bold r:id="rId103"/>
      <p:italic r:id="rId104"/>
      <p:boldItalic r:id="rId105"/>
    </p:embeddedFont>
    <p:embeddedFont>
      <p:font typeface="Poppins Bold Italics" pitchFamily="2" charset="77"/>
      <p:regular r:id="rId106"/>
      <p:bold r:id="rId107"/>
      <p:italic r:id="rId108"/>
      <p:boldItalic r:id="rId109"/>
    </p:embeddedFont>
    <p:embeddedFont>
      <p:font typeface="Poppins Italics" pitchFamily="2" charset="77"/>
      <p:regular r:id="rId110"/>
      <p:italic r:id="rId111"/>
    </p:embeddedFont>
    <p:embeddedFont>
      <p:font typeface="Times New Roman MT" panose="02030502070405020303" pitchFamily="18" charset="77"/>
      <p:regular r:id="rId112"/>
    </p:embeddedFont>
    <p:embeddedFont>
      <p:font typeface="Times New Roman MT Bold" panose="02030802070405020303" pitchFamily="18" charset="77"/>
      <p:regular r:id="rId113"/>
      <p:bold r:id="rId1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599" autoAdjust="0"/>
  </p:normalViewPr>
  <p:slideViewPr>
    <p:cSldViewPr>
      <p:cViewPr varScale="1">
        <p:scale>
          <a:sx n="70" d="100"/>
          <a:sy n="70" d="100"/>
        </p:scale>
        <p:origin x="73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22.fntdata"/><Relationship Id="rId16" Type="http://schemas.openxmlformats.org/officeDocument/2006/relationships/slide" Target="slides/slide15.xml"/><Relationship Id="rId107" Type="http://schemas.openxmlformats.org/officeDocument/2006/relationships/font" Target="fonts/font17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12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5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23.fntdata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13.fntdata"/><Relationship Id="rId108" Type="http://schemas.openxmlformats.org/officeDocument/2006/relationships/font" Target="fonts/font18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2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9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7.fntdata"/><Relationship Id="rId104" Type="http://schemas.openxmlformats.org/officeDocument/2006/relationships/font" Target="fonts/font1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20.fntdata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10.fntdata"/><Relationship Id="rId105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21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1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4.jpeg"/><Relationship Id="rId4" Type="http://schemas.openxmlformats.org/officeDocument/2006/relationships/image" Target="../media/image87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31" r="-10502" b="-3107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100132" y="282471"/>
            <a:ext cx="10087736" cy="9722057"/>
            <a:chOff x="0" y="0"/>
            <a:chExt cx="12549138" cy="120942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9124" cy="12094210"/>
            </a:xfrm>
            <a:custGeom>
              <a:avLst/>
              <a:gdLst/>
              <a:ahLst/>
              <a:cxnLst/>
              <a:rect l="l" t="t" r="r" b="b"/>
              <a:pathLst>
                <a:path w="12549124" h="12094210">
                  <a:moveTo>
                    <a:pt x="0" y="0"/>
                  </a:moveTo>
                  <a:lnTo>
                    <a:pt x="12549124" y="0"/>
                  </a:lnTo>
                  <a:lnTo>
                    <a:pt x="12549124" y="12094210"/>
                  </a:lnTo>
                  <a:lnTo>
                    <a:pt x="0" y="120942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2" b="-32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4" name="Freeform 4"/>
          <p:cNvSpPr/>
          <p:nvPr/>
        </p:nvSpPr>
        <p:spPr>
          <a:xfrm>
            <a:off x="13004684" y="-2279562"/>
            <a:ext cx="5696986" cy="6616524"/>
          </a:xfrm>
          <a:custGeom>
            <a:avLst/>
            <a:gdLst/>
            <a:ahLst/>
            <a:cxnLst/>
            <a:rect l="l" t="t" r="r" b="b"/>
            <a:pathLst>
              <a:path w="5696986" h="6616524">
                <a:moveTo>
                  <a:pt x="0" y="0"/>
                </a:moveTo>
                <a:lnTo>
                  <a:pt x="5696986" y="0"/>
                </a:lnTo>
                <a:lnTo>
                  <a:pt x="5696986" y="6616524"/>
                </a:lnTo>
                <a:lnTo>
                  <a:pt x="0" y="66165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-5400000">
            <a:off x="-992313" y="5161392"/>
            <a:ext cx="5664682" cy="5092700"/>
          </a:xfrm>
          <a:custGeom>
            <a:avLst/>
            <a:gdLst/>
            <a:ahLst/>
            <a:cxnLst/>
            <a:rect l="l" t="t" r="r" b="b"/>
            <a:pathLst>
              <a:path w="5664682" h="5092700">
                <a:moveTo>
                  <a:pt x="0" y="0"/>
                </a:moveTo>
                <a:lnTo>
                  <a:pt x="5664681" y="0"/>
                </a:lnTo>
                <a:lnTo>
                  <a:pt x="5664681" y="5092700"/>
                </a:lnTo>
                <a:lnTo>
                  <a:pt x="0" y="5092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622" b="-14622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16616" y="-291624"/>
            <a:ext cx="11702709" cy="10688352"/>
          </a:xfrm>
          <a:custGeom>
            <a:avLst/>
            <a:gdLst/>
            <a:ahLst/>
            <a:cxnLst/>
            <a:rect l="l" t="t" r="r" b="b"/>
            <a:pathLst>
              <a:path w="11702709" h="10688352">
                <a:moveTo>
                  <a:pt x="0" y="0"/>
                </a:moveTo>
                <a:lnTo>
                  <a:pt x="11702709" y="0"/>
                </a:lnTo>
                <a:lnTo>
                  <a:pt x="11702709" y="10688352"/>
                </a:lnTo>
                <a:lnTo>
                  <a:pt x="0" y="10688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977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712595" y="1548765"/>
            <a:ext cx="9644288" cy="523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6903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“La </a:t>
            </a:r>
            <a:r>
              <a:rPr lang="en-US" sz="6903" b="1">
                <a:solidFill>
                  <a:srgbClr val="F37A33"/>
                </a:solidFill>
                <a:latin typeface="Gordita Bold"/>
                <a:ea typeface="Gordita Bold"/>
                <a:cs typeface="Gordita Bold"/>
                <a:sym typeface="Gordita Bold"/>
              </a:rPr>
              <a:t>felicidad</a:t>
            </a:r>
            <a:r>
              <a:rPr lang="en-US" sz="6903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 es el significado y el propósito de la </a:t>
            </a:r>
            <a:r>
              <a:rPr lang="en-US" sz="6903" b="1">
                <a:solidFill>
                  <a:srgbClr val="F37A33"/>
                </a:solidFill>
                <a:latin typeface="Gordita Bold"/>
                <a:ea typeface="Gordita Bold"/>
                <a:cs typeface="Gordita Bold"/>
                <a:sym typeface="Gordita Bold"/>
              </a:rPr>
              <a:t>vida</a:t>
            </a:r>
            <a:r>
              <a:rPr lang="en-US" sz="6903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, el fin de la existencia humana”</a:t>
            </a:r>
          </a:p>
        </p:txBody>
      </p:sp>
      <p:sp>
        <p:nvSpPr>
          <p:cNvPr id="4" name="Freeform 4"/>
          <p:cNvSpPr/>
          <p:nvPr/>
        </p:nvSpPr>
        <p:spPr>
          <a:xfrm>
            <a:off x="11123163" y="-401352"/>
            <a:ext cx="7164837" cy="10688352"/>
          </a:xfrm>
          <a:custGeom>
            <a:avLst/>
            <a:gdLst/>
            <a:ahLst/>
            <a:cxnLst/>
            <a:rect l="l" t="t" r="r" b="b"/>
            <a:pathLst>
              <a:path w="7164837" h="10688352">
                <a:moveTo>
                  <a:pt x="0" y="0"/>
                </a:moveTo>
                <a:lnTo>
                  <a:pt x="7164837" y="0"/>
                </a:lnTo>
                <a:lnTo>
                  <a:pt x="7164837" y="10688352"/>
                </a:lnTo>
                <a:lnTo>
                  <a:pt x="0" y="10688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922" r="-91743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>
            <a:off x="10126819" y="1258764"/>
            <a:ext cx="7384398" cy="8229600"/>
          </a:xfrm>
          <a:custGeom>
            <a:avLst/>
            <a:gdLst/>
            <a:ahLst/>
            <a:cxnLst/>
            <a:rect l="l" t="t" r="r" b="b"/>
            <a:pathLst>
              <a:path w="7384398" h="8229600">
                <a:moveTo>
                  <a:pt x="0" y="0"/>
                </a:moveTo>
                <a:lnTo>
                  <a:pt x="7384398" y="0"/>
                </a:lnTo>
                <a:lnTo>
                  <a:pt x="73843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TextBox 6"/>
          <p:cNvSpPr txBox="1"/>
          <p:nvPr/>
        </p:nvSpPr>
        <p:spPr>
          <a:xfrm>
            <a:off x="482531" y="7509868"/>
            <a:ext cx="964428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3"/>
              </a:lnSpc>
            </a:pPr>
            <a:r>
              <a:rPr lang="en-US" sz="6903" b="1" i="1">
                <a:solidFill>
                  <a:srgbClr val="FFFFFF"/>
                </a:solidFill>
                <a:latin typeface="Gordita Bold Italics"/>
                <a:ea typeface="Gordita Bold Italics"/>
                <a:cs typeface="Gordita Bold Italics"/>
                <a:sym typeface="Gordita Bold Italics"/>
              </a:rPr>
              <a:t>Aristóteles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2218" y="0"/>
            <a:ext cx="18460218" cy="10287000"/>
          </a:xfrm>
          <a:custGeom>
            <a:avLst/>
            <a:gdLst/>
            <a:ahLst/>
            <a:cxnLst/>
            <a:rect l="l" t="t" r="r" b="b"/>
            <a:pathLst>
              <a:path w="18460218" h="10287000">
                <a:moveTo>
                  <a:pt x="0" y="0"/>
                </a:moveTo>
                <a:lnTo>
                  <a:pt x="18460218" y="0"/>
                </a:lnTo>
                <a:lnTo>
                  <a:pt x="184602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11" b="-12262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1028700" y="607581"/>
            <a:ext cx="6519911" cy="189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200" b="1">
                <a:solidFill>
                  <a:srgbClr val="262261"/>
                </a:solidFill>
                <a:latin typeface="Gordita Bold"/>
                <a:ea typeface="Gordita Bold"/>
                <a:cs typeface="Gordita Bold"/>
                <a:sym typeface="Gordita Bold"/>
              </a:rPr>
              <a:t>Test del Temperamento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367687"/>
            <a:ext cx="6390028" cy="2828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661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“No puedo guiar bien a otros si no me conozco primero. Mi temperamento no me define, pero sí me indica qué debo trabajar para crecer como educador, me ayuda a identificar mi virtud desafío para ser un líder virtuoso”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544" y="559704"/>
            <a:ext cx="5627951" cy="56279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1212461"/>
          </a:xfrm>
          <a:custGeom>
            <a:avLst/>
            <a:gdLst/>
            <a:ahLst/>
            <a:cxnLst/>
            <a:rect l="l" t="t" r="r" b="b"/>
            <a:pathLst>
              <a:path w="18288000" h="11212461">
                <a:moveTo>
                  <a:pt x="0" y="0"/>
                </a:moveTo>
                <a:lnTo>
                  <a:pt x="18288000" y="0"/>
                </a:lnTo>
                <a:lnTo>
                  <a:pt x="18288000" y="11212461"/>
                </a:lnTo>
                <a:lnTo>
                  <a:pt x="0" y="112124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40" b="-4427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85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75288" y="-219456"/>
            <a:ext cx="9605320" cy="10725912"/>
            <a:chOff x="0" y="0"/>
            <a:chExt cx="2529796" cy="2824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9796" cy="2824932"/>
            </a:xfrm>
            <a:custGeom>
              <a:avLst/>
              <a:gdLst/>
              <a:ahLst/>
              <a:cxnLst/>
              <a:rect l="l" t="t" r="r" b="b"/>
              <a:pathLst>
                <a:path w="2529796" h="2824932">
                  <a:moveTo>
                    <a:pt x="0" y="0"/>
                  </a:moveTo>
                  <a:lnTo>
                    <a:pt x="2529796" y="0"/>
                  </a:lnTo>
                  <a:lnTo>
                    <a:pt x="2529796" y="2824932"/>
                  </a:lnTo>
                  <a:lnTo>
                    <a:pt x="0" y="2824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529796" cy="28820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76986" y="1028700"/>
            <a:ext cx="7482314" cy="2331848"/>
            <a:chOff x="0" y="0"/>
            <a:chExt cx="1304035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04035" cy="406400"/>
            </a:xfrm>
            <a:custGeom>
              <a:avLst/>
              <a:gdLst/>
              <a:ahLst/>
              <a:cxnLst/>
              <a:rect l="l" t="t" r="r" b="b"/>
              <a:pathLst>
                <a:path w="1304035" h="406400">
                  <a:moveTo>
                    <a:pt x="1100835" y="0"/>
                  </a:moveTo>
                  <a:cubicBezTo>
                    <a:pt x="1213060" y="0"/>
                    <a:pt x="1304035" y="90976"/>
                    <a:pt x="1304035" y="203200"/>
                  </a:cubicBezTo>
                  <a:cubicBezTo>
                    <a:pt x="1304035" y="315424"/>
                    <a:pt x="1213060" y="406400"/>
                    <a:pt x="110083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06133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304035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76986" y="3977576"/>
            <a:ext cx="7482314" cy="2331848"/>
            <a:chOff x="0" y="0"/>
            <a:chExt cx="1304035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04035" cy="406400"/>
            </a:xfrm>
            <a:custGeom>
              <a:avLst/>
              <a:gdLst/>
              <a:ahLst/>
              <a:cxnLst/>
              <a:rect l="l" t="t" r="r" b="b"/>
              <a:pathLst>
                <a:path w="1304035" h="406400">
                  <a:moveTo>
                    <a:pt x="1100835" y="0"/>
                  </a:moveTo>
                  <a:cubicBezTo>
                    <a:pt x="1213060" y="0"/>
                    <a:pt x="1304035" y="90976"/>
                    <a:pt x="1304035" y="203200"/>
                  </a:cubicBezTo>
                  <a:cubicBezTo>
                    <a:pt x="1304035" y="315424"/>
                    <a:pt x="1213060" y="406400"/>
                    <a:pt x="110083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06133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304035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76986" y="6926452"/>
            <a:ext cx="7482314" cy="2331848"/>
            <a:chOff x="0" y="0"/>
            <a:chExt cx="1304035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04035" cy="406400"/>
            </a:xfrm>
            <a:custGeom>
              <a:avLst/>
              <a:gdLst/>
              <a:ahLst/>
              <a:cxnLst/>
              <a:rect l="l" t="t" r="r" b="b"/>
              <a:pathLst>
                <a:path w="1304035" h="406400">
                  <a:moveTo>
                    <a:pt x="1100835" y="0"/>
                  </a:moveTo>
                  <a:cubicBezTo>
                    <a:pt x="1213060" y="0"/>
                    <a:pt x="1304035" y="90976"/>
                    <a:pt x="1304035" y="203200"/>
                  </a:cubicBezTo>
                  <a:cubicBezTo>
                    <a:pt x="1304035" y="315424"/>
                    <a:pt x="1213060" y="406400"/>
                    <a:pt x="110083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06133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304035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4387517"/>
            <a:ext cx="7282140" cy="7282140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2"/>
              <a:stretch>
                <a:fillRect t="-37719" b="-37719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16" name="Freeform 16"/>
          <p:cNvSpPr/>
          <p:nvPr/>
        </p:nvSpPr>
        <p:spPr>
          <a:xfrm>
            <a:off x="17026410" y="9025410"/>
            <a:ext cx="2523181" cy="2523181"/>
          </a:xfrm>
          <a:custGeom>
            <a:avLst/>
            <a:gdLst/>
            <a:ahLst/>
            <a:cxnLst/>
            <a:rect l="l" t="t" r="r" b="b"/>
            <a:pathLst>
              <a:path w="2523181" h="2523181">
                <a:moveTo>
                  <a:pt x="0" y="0"/>
                </a:moveTo>
                <a:lnTo>
                  <a:pt x="2523180" y="0"/>
                </a:lnTo>
                <a:lnTo>
                  <a:pt x="2523180" y="2523180"/>
                </a:lnTo>
                <a:lnTo>
                  <a:pt x="0" y="25231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TextBox 17"/>
          <p:cNvSpPr txBox="1"/>
          <p:nvPr/>
        </p:nvSpPr>
        <p:spPr>
          <a:xfrm>
            <a:off x="1028700" y="734823"/>
            <a:ext cx="7565588" cy="289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26"/>
              </a:lnSpc>
            </a:pPr>
            <a:r>
              <a:rPr lang="en-US" sz="620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Para iniciar tú viaje como líder necesitas saber: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359102" y="1058184"/>
            <a:ext cx="6218988" cy="2030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8069"/>
              </a:lnSpc>
            </a:pPr>
            <a:r>
              <a:rPr lang="en-US" sz="5107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¿Dónde estas ahora?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52730" y="4518850"/>
            <a:ext cx="5425360" cy="101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058"/>
              </a:lnSpc>
            </a:pPr>
            <a:r>
              <a:rPr lang="en-US" sz="5100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¿A dónde vas?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405874" y="7420575"/>
            <a:ext cx="4744149" cy="98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900"/>
              </a:lnSpc>
            </a:pPr>
            <a:r>
              <a:rPr lang="en-US" sz="5000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¿Cómo llegar?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61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15814" y="0"/>
            <a:ext cx="9605320" cy="10725912"/>
            <a:chOff x="0" y="0"/>
            <a:chExt cx="2529796" cy="2824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9796" cy="2824932"/>
            </a:xfrm>
            <a:custGeom>
              <a:avLst/>
              <a:gdLst/>
              <a:ahLst/>
              <a:cxnLst/>
              <a:rect l="l" t="t" r="r" b="b"/>
              <a:pathLst>
                <a:path w="2529796" h="2824932">
                  <a:moveTo>
                    <a:pt x="0" y="0"/>
                  </a:moveTo>
                  <a:lnTo>
                    <a:pt x="2529796" y="0"/>
                  </a:lnTo>
                  <a:lnTo>
                    <a:pt x="2529796" y="2824932"/>
                  </a:lnTo>
                  <a:lnTo>
                    <a:pt x="0" y="2824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529796" cy="28820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77404" y="2690324"/>
            <a:ext cx="7282140" cy="728214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38596" r="-38596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2118" y="7907520"/>
            <a:ext cx="7482314" cy="1855308"/>
            <a:chOff x="0" y="0"/>
            <a:chExt cx="1304035" cy="3233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04035" cy="323348"/>
            </a:xfrm>
            <a:custGeom>
              <a:avLst/>
              <a:gdLst/>
              <a:ahLst/>
              <a:cxnLst/>
              <a:rect l="l" t="t" r="r" b="b"/>
              <a:pathLst>
                <a:path w="1304035" h="323348">
                  <a:moveTo>
                    <a:pt x="1100835" y="0"/>
                  </a:moveTo>
                  <a:cubicBezTo>
                    <a:pt x="1213060" y="0"/>
                    <a:pt x="1304035" y="72384"/>
                    <a:pt x="1304035" y="161674"/>
                  </a:cubicBezTo>
                  <a:cubicBezTo>
                    <a:pt x="1304035" y="250964"/>
                    <a:pt x="1213060" y="323348"/>
                    <a:pt x="1100835" y="323348"/>
                  </a:cubicBezTo>
                  <a:lnTo>
                    <a:pt x="203200" y="323348"/>
                  </a:lnTo>
                  <a:cubicBezTo>
                    <a:pt x="90976" y="323348"/>
                    <a:pt x="0" y="250964"/>
                    <a:pt x="0" y="161674"/>
                  </a:cubicBezTo>
                  <a:cubicBezTo>
                    <a:pt x="0" y="723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262261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1304035" cy="38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2118" y="5663308"/>
            <a:ext cx="7482314" cy="1855308"/>
            <a:chOff x="0" y="0"/>
            <a:chExt cx="1304035" cy="3233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04035" cy="323348"/>
            </a:xfrm>
            <a:custGeom>
              <a:avLst/>
              <a:gdLst/>
              <a:ahLst/>
              <a:cxnLst/>
              <a:rect l="l" t="t" r="r" b="b"/>
              <a:pathLst>
                <a:path w="1304035" h="323348">
                  <a:moveTo>
                    <a:pt x="1100835" y="0"/>
                  </a:moveTo>
                  <a:cubicBezTo>
                    <a:pt x="1213060" y="0"/>
                    <a:pt x="1304035" y="72384"/>
                    <a:pt x="1304035" y="161674"/>
                  </a:cubicBezTo>
                  <a:cubicBezTo>
                    <a:pt x="1304035" y="250964"/>
                    <a:pt x="1213060" y="323348"/>
                    <a:pt x="1100835" y="323348"/>
                  </a:cubicBezTo>
                  <a:lnTo>
                    <a:pt x="203200" y="323348"/>
                  </a:lnTo>
                  <a:cubicBezTo>
                    <a:pt x="90976" y="323348"/>
                    <a:pt x="0" y="250964"/>
                    <a:pt x="0" y="161674"/>
                  </a:cubicBezTo>
                  <a:cubicBezTo>
                    <a:pt x="0" y="723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262261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304035" cy="38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0103" y="3566624"/>
            <a:ext cx="7482314" cy="1855308"/>
            <a:chOff x="0" y="0"/>
            <a:chExt cx="1304035" cy="32334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04035" cy="323348"/>
            </a:xfrm>
            <a:custGeom>
              <a:avLst/>
              <a:gdLst/>
              <a:ahLst/>
              <a:cxnLst/>
              <a:rect l="l" t="t" r="r" b="b"/>
              <a:pathLst>
                <a:path w="1304035" h="323348">
                  <a:moveTo>
                    <a:pt x="1100835" y="0"/>
                  </a:moveTo>
                  <a:cubicBezTo>
                    <a:pt x="1213060" y="0"/>
                    <a:pt x="1304035" y="72384"/>
                    <a:pt x="1304035" y="161674"/>
                  </a:cubicBezTo>
                  <a:cubicBezTo>
                    <a:pt x="1304035" y="250964"/>
                    <a:pt x="1213060" y="323348"/>
                    <a:pt x="1100835" y="323348"/>
                  </a:cubicBezTo>
                  <a:lnTo>
                    <a:pt x="203200" y="323348"/>
                  </a:lnTo>
                  <a:cubicBezTo>
                    <a:pt x="90976" y="323348"/>
                    <a:pt x="0" y="250964"/>
                    <a:pt x="0" y="161674"/>
                  </a:cubicBezTo>
                  <a:cubicBezTo>
                    <a:pt x="0" y="723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262261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304035" cy="38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20103" y="1322411"/>
            <a:ext cx="7482314" cy="1855308"/>
            <a:chOff x="0" y="0"/>
            <a:chExt cx="1304035" cy="3233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04035" cy="323348"/>
            </a:xfrm>
            <a:custGeom>
              <a:avLst/>
              <a:gdLst/>
              <a:ahLst/>
              <a:cxnLst/>
              <a:rect l="l" t="t" r="r" b="b"/>
              <a:pathLst>
                <a:path w="1304035" h="323348">
                  <a:moveTo>
                    <a:pt x="1100835" y="0"/>
                  </a:moveTo>
                  <a:cubicBezTo>
                    <a:pt x="1213060" y="0"/>
                    <a:pt x="1304035" y="72384"/>
                    <a:pt x="1304035" y="161674"/>
                  </a:cubicBezTo>
                  <a:cubicBezTo>
                    <a:pt x="1304035" y="250964"/>
                    <a:pt x="1213060" y="323348"/>
                    <a:pt x="1100835" y="323348"/>
                  </a:cubicBezTo>
                  <a:lnTo>
                    <a:pt x="203200" y="323348"/>
                  </a:lnTo>
                  <a:cubicBezTo>
                    <a:pt x="90976" y="323348"/>
                    <a:pt x="0" y="250964"/>
                    <a:pt x="0" y="161674"/>
                  </a:cubicBezTo>
                  <a:cubicBezTo>
                    <a:pt x="0" y="723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262261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304035" cy="380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835679" y="412598"/>
            <a:ext cx="7565588" cy="2145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87"/>
              </a:lnSpc>
            </a:pPr>
            <a:r>
              <a:rPr lang="en-US" sz="6900" b="1">
                <a:solidFill>
                  <a:srgbClr val="3FA9AB"/>
                </a:solidFill>
                <a:latin typeface="Gordita Bold"/>
                <a:ea typeface="Gordita Bold"/>
                <a:cs typeface="Gordita Bold"/>
                <a:sym typeface="Gordita Bold"/>
              </a:rPr>
              <a:t>¿Dónde estas ahora?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0103" y="241148"/>
            <a:ext cx="7546343" cy="839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805"/>
              </a:lnSpc>
            </a:pPr>
            <a:r>
              <a:rPr lang="en-US" sz="430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Conocer tu temperamento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0103" y="1503509"/>
            <a:ext cx="7546343" cy="1186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9480"/>
              </a:lnSpc>
            </a:pPr>
            <a:r>
              <a:rPr lang="en-US" sz="6000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Colérico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52118" y="3666868"/>
            <a:ext cx="7546343" cy="1186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9480"/>
              </a:lnSpc>
            </a:pPr>
            <a:r>
              <a:rPr lang="en-US" sz="6000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Sanguíneo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6075" y="5812458"/>
            <a:ext cx="7546343" cy="1186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9480"/>
              </a:lnSpc>
            </a:pPr>
            <a:r>
              <a:rPr lang="en-US" sz="6000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Melancólico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2118" y="8071485"/>
            <a:ext cx="7546343" cy="1186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9480"/>
              </a:lnSpc>
            </a:pPr>
            <a:r>
              <a:rPr lang="en-US" sz="6000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Flemático</a:t>
            </a:r>
          </a:p>
        </p:txBody>
      </p:sp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53195" y="0"/>
            <a:ext cx="9433799" cy="10287000"/>
          </a:xfrm>
          <a:custGeom>
            <a:avLst/>
            <a:gdLst/>
            <a:ahLst/>
            <a:cxnLst/>
            <a:rect l="l" t="t" r="r" b="b"/>
            <a:pathLst>
              <a:path w="9433799" h="10287000">
                <a:moveTo>
                  <a:pt x="0" y="0"/>
                </a:moveTo>
                <a:lnTo>
                  <a:pt x="9433799" y="0"/>
                </a:lnTo>
                <a:lnTo>
                  <a:pt x="94337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453" b="-16453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4947516" y="2372614"/>
            <a:ext cx="4678204" cy="217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6"/>
              </a:lnSpc>
            </a:pPr>
            <a:r>
              <a:rPr lang="en-US" sz="4655" b="1">
                <a:solidFill>
                  <a:srgbClr val="262261"/>
                </a:solidFill>
                <a:latin typeface="Gordita Bold"/>
                <a:ea typeface="Gordita Bold"/>
                <a:cs typeface="Gordita Bold"/>
                <a:sym typeface="Gordita Bold"/>
              </a:rPr>
              <a:t>Beneficios de conocer el temperamento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97195" y="1518238"/>
            <a:ext cx="7612166" cy="725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0357" lvl="1" indent="-335179" algn="l">
              <a:lnSpc>
                <a:spcPts val="3819"/>
              </a:lnSpc>
              <a:buFont typeface="Arial"/>
              <a:buChar char="•"/>
            </a:pPr>
            <a:r>
              <a:rPr lang="en-US" sz="3104">
                <a:solidFill>
                  <a:srgbClr val="262261"/>
                </a:solidFill>
                <a:latin typeface="Gordita"/>
                <a:ea typeface="Gordita"/>
                <a:cs typeface="Gordita"/>
                <a:sym typeface="Gordita"/>
              </a:rPr>
              <a:t>Ayudar a otros.</a:t>
            </a:r>
          </a:p>
          <a:p>
            <a:pPr marL="670357" lvl="1" indent="-335179" algn="l">
              <a:lnSpc>
                <a:spcPts val="3819"/>
              </a:lnSpc>
              <a:buFont typeface="Arial"/>
              <a:buChar char="•"/>
            </a:pPr>
            <a:r>
              <a:rPr lang="en-US" sz="3104">
                <a:solidFill>
                  <a:srgbClr val="262261"/>
                </a:solidFill>
                <a:latin typeface="Gordita"/>
                <a:ea typeface="Gordita"/>
                <a:cs typeface="Gordita"/>
                <a:sym typeface="Gordita"/>
              </a:rPr>
              <a:t>Tener herramientas para conocernos a nosotros mismos y a los demás.</a:t>
            </a:r>
          </a:p>
          <a:p>
            <a:pPr marL="670357" lvl="1" indent="-335179" algn="l">
              <a:lnSpc>
                <a:spcPts val="3819"/>
              </a:lnSpc>
              <a:buFont typeface="Arial"/>
              <a:buChar char="•"/>
            </a:pPr>
            <a:r>
              <a:rPr lang="en-US" sz="3104">
                <a:solidFill>
                  <a:srgbClr val="262261"/>
                </a:solidFill>
                <a:latin typeface="Gordita"/>
                <a:ea typeface="Gordita"/>
                <a:cs typeface="Gordita"/>
                <a:sym typeface="Gordita"/>
              </a:rPr>
              <a:t>Empatía - Entender mejor a las personas y ayudarles a cambiar para lograr un mundo mejor para todos.</a:t>
            </a:r>
          </a:p>
          <a:p>
            <a:pPr marL="670357" lvl="1" indent="-335179" algn="l">
              <a:lnSpc>
                <a:spcPts val="3819"/>
              </a:lnSpc>
              <a:buFont typeface="Arial"/>
              <a:buChar char="•"/>
            </a:pPr>
            <a:r>
              <a:rPr lang="en-US" sz="3104">
                <a:solidFill>
                  <a:srgbClr val="262261"/>
                </a:solidFill>
                <a:latin typeface="Gordita"/>
                <a:ea typeface="Gordita"/>
                <a:cs typeface="Gordita"/>
                <a:sym typeface="Gordita"/>
              </a:rPr>
              <a:t>Evaluar cómo tienden actuar los demás.</a:t>
            </a:r>
          </a:p>
          <a:p>
            <a:pPr marL="670357" lvl="1" indent="-335179" algn="l">
              <a:lnSpc>
                <a:spcPts val="3819"/>
              </a:lnSpc>
              <a:buFont typeface="Arial"/>
              <a:buChar char="•"/>
            </a:pPr>
            <a:r>
              <a:rPr lang="en-US" sz="3104">
                <a:solidFill>
                  <a:srgbClr val="262261"/>
                </a:solidFill>
                <a:latin typeface="Gordita"/>
                <a:ea typeface="Gordita"/>
                <a:cs typeface="Gordita"/>
                <a:sym typeface="Gordita"/>
              </a:rPr>
              <a:t>Evaluar cuales son los puntos débiles y fortalezas de mi temperamento y el de los demás.</a:t>
            </a:r>
          </a:p>
          <a:p>
            <a:pPr marL="670357" lvl="1" indent="-335179" algn="l">
              <a:lnSpc>
                <a:spcPts val="3819"/>
              </a:lnSpc>
              <a:buFont typeface="Arial"/>
              <a:buChar char="•"/>
            </a:pPr>
            <a:r>
              <a:rPr lang="en-US" sz="3104">
                <a:solidFill>
                  <a:srgbClr val="262261"/>
                </a:solidFill>
                <a:latin typeface="Gordita"/>
                <a:ea typeface="Gordita"/>
                <a:cs typeface="Gordita"/>
                <a:sym typeface="Gordita"/>
              </a:rPr>
              <a:t>Mejorar mis relaciones interpersonales.</a:t>
            </a:r>
          </a:p>
        </p:txBody>
      </p:sp>
    </p:spTree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A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75288" y="-219456"/>
            <a:ext cx="9605320" cy="10725912"/>
            <a:chOff x="0" y="0"/>
            <a:chExt cx="2529796" cy="2824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9796" cy="2824932"/>
            </a:xfrm>
            <a:custGeom>
              <a:avLst/>
              <a:gdLst/>
              <a:ahLst/>
              <a:cxnLst/>
              <a:rect l="l" t="t" r="r" b="b"/>
              <a:pathLst>
                <a:path w="2529796" h="2824932">
                  <a:moveTo>
                    <a:pt x="0" y="0"/>
                  </a:moveTo>
                  <a:lnTo>
                    <a:pt x="2529796" y="0"/>
                  </a:lnTo>
                  <a:lnTo>
                    <a:pt x="2529796" y="2824932"/>
                  </a:lnTo>
                  <a:lnTo>
                    <a:pt x="0" y="2824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529796" cy="28820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76986" y="1028700"/>
            <a:ext cx="7166482" cy="1889396"/>
            <a:chOff x="0" y="0"/>
            <a:chExt cx="1248992" cy="3292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48991" cy="329288"/>
            </a:xfrm>
            <a:custGeom>
              <a:avLst/>
              <a:gdLst/>
              <a:ahLst/>
              <a:cxnLst/>
              <a:rect l="l" t="t" r="r" b="b"/>
              <a:pathLst>
                <a:path w="1248991" h="329288">
                  <a:moveTo>
                    <a:pt x="1045791" y="0"/>
                  </a:moveTo>
                  <a:cubicBezTo>
                    <a:pt x="1158016" y="0"/>
                    <a:pt x="1248991" y="73714"/>
                    <a:pt x="1248991" y="164644"/>
                  </a:cubicBezTo>
                  <a:cubicBezTo>
                    <a:pt x="1248991" y="255575"/>
                    <a:pt x="1158016" y="329288"/>
                    <a:pt x="1045791" y="329288"/>
                  </a:cubicBezTo>
                  <a:lnTo>
                    <a:pt x="203200" y="329288"/>
                  </a:lnTo>
                  <a:cubicBezTo>
                    <a:pt x="90976" y="329288"/>
                    <a:pt x="0" y="255575"/>
                    <a:pt x="0" y="164644"/>
                  </a:cubicBezTo>
                  <a:cubicBezTo>
                    <a:pt x="0" y="7371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3FA9AB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248992" cy="386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76986" y="3387641"/>
            <a:ext cx="7482314" cy="2921783"/>
            <a:chOff x="0" y="0"/>
            <a:chExt cx="1304035" cy="5092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04035" cy="509215"/>
            </a:xfrm>
            <a:custGeom>
              <a:avLst/>
              <a:gdLst/>
              <a:ahLst/>
              <a:cxnLst/>
              <a:rect l="l" t="t" r="r" b="b"/>
              <a:pathLst>
                <a:path w="1304035" h="509215">
                  <a:moveTo>
                    <a:pt x="1100835" y="0"/>
                  </a:moveTo>
                  <a:cubicBezTo>
                    <a:pt x="1213060" y="0"/>
                    <a:pt x="1304035" y="113992"/>
                    <a:pt x="1304035" y="254608"/>
                  </a:cubicBezTo>
                  <a:cubicBezTo>
                    <a:pt x="1304035" y="395224"/>
                    <a:pt x="1213060" y="509215"/>
                    <a:pt x="1100835" y="509215"/>
                  </a:cubicBezTo>
                  <a:lnTo>
                    <a:pt x="203200" y="509215"/>
                  </a:lnTo>
                  <a:cubicBezTo>
                    <a:pt x="90976" y="509215"/>
                    <a:pt x="0" y="395224"/>
                    <a:pt x="0" y="254608"/>
                  </a:cubicBezTo>
                  <a:cubicBezTo>
                    <a:pt x="0" y="11399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3FA9AB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304035" cy="566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16848" y="2668354"/>
            <a:ext cx="7282140" cy="7282140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2"/>
              <a:stretch>
                <a:fillRect t="-37719" b="-37719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530924"/>
            <a:ext cx="7565588" cy="966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6"/>
              </a:lnSpc>
            </a:pPr>
            <a:r>
              <a:rPr lang="en-US" sz="620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¿A dónde vas?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59102" y="1352614"/>
            <a:ext cx="6218988" cy="101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8069"/>
              </a:lnSpc>
            </a:pPr>
            <a:r>
              <a:rPr lang="en-US" sz="5107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Rol en el futuro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92818" y="3484010"/>
            <a:ext cx="6850651" cy="3138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3"/>
              </a:lnSpc>
            </a:pPr>
            <a:r>
              <a:rPr lang="en-US" sz="3951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Comportamientos que desea llevar consigo / Dejar atrás.</a:t>
            </a:r>
          </a:p>
          <a:p>
            <a:pPr marL="0" lvl="1" indent="0" algn="ctr">
              <a:lnSpc>
                <a:spcPts val="6243"/>
              </a:lnSpc>
            </a:pPr>
            <a:endParaRPr lang="en-US" sz="3951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1571689"/>
            <a:ext cx="7565588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3999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Pasar a la Acción - Diario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776986" y="6622015"/>
            <a:ext cx="7482314" cy="2921783"/>
            <a:chOff x="0" y="0"/>
            <a:chExt cx="1304035" cy="50921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04035" cy="509215"/>
            </a:xfrm>
            <a:custGeom>
              <a:avLst/>
              <a:gdLst/>
              <a:ahLst/>
              <a:cxnLst/>
              <a:rect l="l" t="t" r="r" b="b"/>
              <a:pathLst>
                <a:path w="1304035" h="509215">
                  <a:moveTo>
                    <a:pt x="1100835" y="0"/>
                  </a:moveTo>
                  <a:cubicBezTo>
                    <a:pt x="1213060" y="0"/>
                    <a:pt x="1304035" y="113992"/>
                    <a:pt x="1304035" y="254608"/>
                  </a:cubicBezTo>
                  <a:cubicBezTo>
                    <a:pt x="1304035" y="395224"/>
                    <a:pt x="1213060" y="509215"/>
                    <a:pt x="1100835" y="509215"/>
                  </a:cubicBezTo>
                  <a:lnTo>
                    <a:pt x="203200" y="509215"/>
                  </a:lnTo>
                  <a:cubicBezTo>
                    <a:pt x="90976" y="509215"/>
                    <a:pt x="0" y="395224"/>
                    <a:pt x="0" y="254608"/>
                  </a:cubicBezTo>
                  <a:cubicBezTo>
                    <a:pt x="0" y="11399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3FA9AB"/>
              </a:solidFill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304035" cy="566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092818" y="6816884"/>
            <a:ext cx="6850651" cy="235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3"/>
              </a:lnSpc>
            </a:pPr>
            <a:r>
              <a:rPr lang="en-US" sz="3951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Comportamientos / Habilidades en las que desea trabajar.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A9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15814" y="0"/>
            <a:ext cx="9605320" cy="10725912"/>
            <a:chOff x="0" y="0"/>
            <a:chExt cx="2529796" cy="2824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9796" cy="2824932"/>
            </a:xfrm>
            <a:custGeom>
              <a:avLst/>
              <a:gdLst/>
              <a:ahLst/>
              <a:cxnLst/>
              <a:rect l="l" t="t" r="r" b="b"/>
              <a:pathLst>
                <a:path w="2529796" h="2824932">
                  <a:moveTo>
                    <a:pt x="0" y="0"/>
                  </a:moveTo>
                  <a:lnTo>
                    <a:pt x="2529796" y="0"/>
                  </a:lnTo>
                  <a:lnTo>
                    <a:pt x="2529796" y="2824932"/>
                  </a:lnTo>
                  <a:lnTo>
                    <a:pt x="0" y="2824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529796" cy="28820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77160" y="2100389"/>
            <a:ext cx="7282140" cy="728214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37719" r="-37719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835679" y="412598"/>
            <a:ext cx="7565588" cy="106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87"/>
              </a:lnSpc>
            </a:pPr>
            <a:r>
              <a:rPr lang="en-US" sz="6900" b="1">
                <a:solidFill>
                  <a:srgbClr val="F4B700"/>
                </a:solidFill>
                <a:latin typeface="Gordita Bold"/>
                <a:ea typeface="Gordita Bold"/>
                <a:cs typeface="Gordita Bold"/>
                <a:sym typeface="Gordita Bold"/>
              </a:rPr>
              <a:t>¿Cómo llegar?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0025" y="2090864"/>
            <a:ext cx="8074315" cy="169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3"/>
              </a:lnSpc>
            </a:pPr>
            <a:r>
              <a:rPr lang="en-US" sz="578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•El liderazgo se puede aprender.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4589673"/>
            <a:ext cx="8274340" cy="1741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4"/>
              </a:lnSpc>
            </a:pPr>
            <a:r>
              <a:rPr lang="en-US" sz="578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•Se puede desarrollar.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4362" y="7333951"/>
            <a:ext cx="7245640" cy="1924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6"/>
              </a:lnSpc>
            </a:pPr>
            <a:r>
              <a:rPr lang="en-US" sz="4886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Pero no solo en la aula, o en el lugar de trabajo.</a:t>
            </a:r>
          </a:p>
        </p:txBody>
      </p:sp>
    </p:spTree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30776" y="-1211101"/>
            <a:ext cx="22463523" cy="11498101"/>
          </a:xfrm>
          <a:custGeom>
            <a:avLst/>
            <a:gdLst/>
            <a:ahLst/>
            <a:cxnLst/>
            <a:rect l="l" t="t" r="r" b="b"/>
            <a:pathLst>
              <a:path w="22463523" h="11498101">
                <a:moveTo>
                  <a:pt x="0" y="0"/>
                </a:moveTo>
                <a:lnTo>
                  <a:pt x="22463523" y="0"/>
                </a:lnTo>
                <a:lnTo>
                  <a:pt x="22463523" y="11498101"/>
                </a:lnTo>
                <a:lnTo>
                  <a:pt x="0" y="11498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88" r="-5788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1471202" y="1551934"/>
            <a:ext cx="9213838" cy="648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3"/>
              </a:lnSpc>
            </a:pPr>
            <a:r>
              <a:rPr lang="en-US" sz="4158" i="1">
                <a:solidFill>
                  <a:srgbClr val="2D8BB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El comportamiento de un líder se centra en el presente y en el futuro; esta preocupado por una visión que ayudará a cambiar el presente para crear un futuro mejor. </a:t>
            </a:r>
          </a:p>
          <a:p>
            <a:pPr algn="l">
              <a:lnSpc>
                <a:spcPts val="6403"/>
              </a:lnSpc>
            </a:pPr>
            <a:endParaRPr lang="en-US" sz="4158" i="1">
              <a:solidFill>
                <a:srgbClr val="2D8BBA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  <a:p>
            <a:pPr algn="l">
              <a:lnSpc>
                <a:spcPts val="6403"/>
              </a:lnSpc>
            </a:pPr>
            <a:r>
              <a:rPr lang="en-US" sz="4158" i="1">
                <a:solidFill>
                  <a:srgbClr val="2D8BB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"El liderazgo es una elección"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94067" y="8446317"/>
            <a:ext cx="9213838" cy="81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3"/>
              </a:lnSpc>
            </a:pPr>
            <a:r>
              <a:rPr lang="en-US" sz="4158" i="1">
                <a:solidFill>
                  <a:srgbClr val="2D8BB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Linda E. Ginzel</a:t>
            </a:r>
          </a:p>
        </p:txBody>
      </p:sp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4095" y="265668"/>
            <a:ext cx="16367865" cy="9539909"/>
          </a:xfrm>
          <a:custGeom>
            <a:avLst/>
            <a:gdLst/>
            <a:ahLst/>
            <a:cxnLst/>
            <a:rect l="l" t="t" r="r" b="b"/>
            <a:pathLst>
              <a:path w="16367865" h="9539909">
                <a:moveTo>
                  <a:pt x="0" y="0"/>
                </a:moveTo>
                <a:lnTo>
                  <a:pt x="16367865" y="0"/>
                </a:lnTo>
                <a:lnTo>
                  <a:pt x="16367865" y="9539908"/>
                </a:lnTo>
                <a:lnTo>
                  <a:pt x="0" y="9539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2" r="-462" b="-2597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288842" y="-6200274"/>
            <a:ext cx="1710317" cy="18287917"/>
            <a:chOff x="0" y="0"/>
            <a:chExt cx="450454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454" cy="4816571"/>
            </a:xfrm>
            <a:custGeom>
              <a:avLst/>
              <a:gdLst/>
              <a:ahLst/>
              <a:cxnLst/>
              <a:rect l="l" t="t" r="r" b="b"/>
              <a:pathLst>
                <a:path w="450454" h="4816571">
                  <a:moveTo>
                    <a:pt x="0" y="0"/>
                  </a:moveTo>
                  <a:lnTo>
                    <a:pt x="450454" y="0"/>
                  </a:lnTo>
                  <a:lnTo>
                    <a:pt x="450454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25858C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454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400806" y="284830"/>
            <a:ext cx="11486388" cy="4858670"/>
            <a:chOff x="0" y="0"/>
            <a:chExt cx="7617665" cy="32222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17665" cy="3222224"/>
            </a:xfrm>
            <a:custGeom>
              <a:avLst/>
              <a:gdLst/>
              <a:ahLst/>
              <a:cxnLst/>
              <a:rect l="l" t="t" r="r" b="b"/>
              <a:pathLst>
                <a:path w="7617665" h="3222224">
                  <a:moveTo>
                    <a:pt x="0" y="2738891"/>
                  </a:moveTo>
                  <a:lnTo>
                    <a:pt x="0" y="483334"/>
                  </a:lnTo>
                  <a:cubicBezTo>
                    <a:pt x="0" y="215889"/>
                    <a:pt x="204153" y="0"/>
                    <a:pt x="457060" y="0"/>
                  </a:cubicBezTo>
                  <a:lnTo>
                    <a:pt x="7160605" y="0"/>
                  </a:lnTo>
                  <a:cubicBezTo>
                    <a:pt x="7413512" y="0"/>
                    <a:pt x="7617665" y="215889"/>
                    <a:pt x="7617665" y="483334"/>
                  </a:cubicBezTo>
                  <a:lnTo>
                    <a:pt x="7617665" y="2738891"/>
                  </a:lnTo>
                  <a:cubicBezTo>
                    <a:pt x="7617665" y="3006335"/>
                    <a:pt x="7413512" y="3222224"/>
                    <a:pt x="7160605" y="3222224"/>
                  </a:cubicBezTo>
                  <a:lnTo>
                    <a:pt x="457060" y="3222224"/>
                  </a:lnTo>
                  <a:cubicBezTo>
                    <a:pt x="204153" y="3222224"/>
                    <a:pt x="0" y="3006335"/>
                    <a:pt x="0" y="2738891"/>
                  </a:cubicBezTo>
                  <a:close/>
                </a:path>
              </a:pathLst>
            </a:custGeom>
            <a:blipFill>
              <a:blip r:embed="rId2"/>
              <a:stretch>
                <a:fillRect t="-16709" b="-16709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07183" y="6751070"/>
            <a:ext cx="13206984" cy="212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0"/>
              </a:lnSpc>
            </a:pPr>
            <a:r>
              <a:rPr lang="en-US" sz="5000" b="1">
                <a:solidFill>
                  <a:srgbClr val="F06133"/>
                </a:solidFill>
                <a:latin typeface="Gordita Bold"/>
                <a:ea typeface="Gordita Bold"/>
                <a:cs typeface="Gordita Bold"/>
                <a:sym typeface="Gordita Bold"/>
              </a:rPr>
              <a:t>“Líder es aquel que logra la grandeza y la excelencia personal, logrando la grandeza y excelencia en los demás”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392136" y="8985758"/>
            <a:ext cx="8329348" cy="691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4102" i="1">
                <a:solidFill>
                  <a:srgbClr val="25858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Alexandre Havard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07183" y="5660394"/>
            <a:ext cx="13206984" cy="881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32"/>
              </a:lnSpc>
            </a:pPr>
            <a:r>
              <a:rPr lang="en-US" sz="6100" b="1">
                <a:solidFill>
                  <a:srgbClr val="F6C533"/>
                </a:solidFill>
                <a:latin typeface="Gordita Bold"/>
                <a:ea typeface="Gordita Bold"/>
                <a:cs typeface="Gordita Bold"/>
                <a:sym typeface="Gordita Bold"/>
              </a:rPr>
              <a:t>LIDERAZGO VIRTUOSO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3520467" y="4946624"/>
            <a:ext cx="5466984" cy="6356958"/>
          </a:xfrm>
          <a:custGeom>
            <a:avLst/>
            <a:gdLst/>
            <a:ahLst/>
            <a:cxnLst/>
            <a:rect l="l" t="t" r="r" b="b"/>
            <a:pathLst>
              <a:path w="5466984" h="6356958">
                <a:moveTo>
                  <a:pt x="0" y="0"/>
                </a:moveTo>
                <a:lnTo>
                  <a:pt x="5466984" y="0"/>
                </a:lnTo>
                <a:lnTo>
                  <a:pt x="546698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0" y="-427925"/>
            <a:ext cx="5466984" cy="6356958"/>
          </a:xfrm>
          <a:custGeom>
            <a:avLst/>
            <a:gdLst/>
            <a:ahLst/>
            <a:cxnLst/>
            <a:rect l="l" t="t" r="r" b="b"/>
            <a:pathLst>
              <a:path w="5466984" h="6356958">
                <a:moveTo>
                  <a:pt x="0" y="0"/>
                </a:moveTo>
                <a:lnTo>
                  <a:pt x="5466984" y="0"/>
                </a:lnTo>
                <a:lnTo>
                  <a:pt x="546698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6754944" y="1236637"/>
            <a:ext cx="8968605" cy="3906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71"/>
              </a:lnSpc>
            </a:pPr>
            <a:r>
              <a:rPr lang="en-US" sz="6849" b="1">
                <a:solidFill>
                  <a:srgbClr val="262261"/>
                </a:solidFill>
                <a:latin typeface="Gordita Bold"/>
                <a:ea typeface="Gordita Bold"/>
                <a:cs typeface="Gordita Bold"/>
                <a:sym typeface="Gordita Bold"/>
              </a:rPr>
              <a:t> ¿Qué recuerdo tienen de su primer profesor o jefe educativo?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33492" y="6596405"/>
            <a:ext cx="8968605" cy="2933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71"/>
              </a:lnSpc>
            </a:pPr>
            <a:r>
              <a:rPr lang="en-US" sz="6849" b="1">
                <a:solidFill>
                  <a:srgbClr val="262261"/>
                </a:solidFill>
                <a:latin typeface="Gordita Bold"/>
                <a:ea typeface="Gordita Bold"/>
                <a:cs typeface="Gordita Bold"/>
                <a:sym typeface="Gordita Bold"/>
              </a:rPr>
              <a:t>¿Qué los inspiró o qué no quieren repetir?</a:t>
            </a:r>
          </a:p>
        </p:txBody>
      </p:sp>
    </p:spTree>
  </p:cSld>
  <p:clrMapOvr>
    <a:masterClrMapping/>
  </p:clrMapOvr>
  <p:transition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30091" y="-869903"/>
            <a:ext cx="8311893" cy="11555061"/>
          </a:xfrm>
          <a:custGeom>
            <a:avLst/>
            <a:gdLst/>
            <a:ahLst/>
            <a:cxnLst/>
            <a:rect l="l" t="t" r="r" b="b"/>
            <a:pathLst>
              <a:path w="8311893" h="11555061">
                <a:moveTo>
                  <a:pt x="0" y="0"/>
                </a:moveTo>
                <a:lnTo>
                  <a:pt x="8311893" y="0"/>
                </a:lnTo>
                <a:lnTo>
                  <a:pt x="8311893" y="11555061"/>
                </a:lnTo>
                <a:lnTo>
                  <a:pt x="0" y="115550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84" r="-1784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1264451" y="3222754"/>
            <a:ext cx="9265640" cy="459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020"/>
              </a:lnSpc>
            </a:pPr>
            <a:r>
              <a:rPr lang="en-US" sz="8054" b="1">
                <a:solidFill>
                  <a:srgbClr val="F4B700"/>
                </a:solidFill>
                <a:latin typeface="Gordita Bold"/>
                <a:ea typeface="Gordita Bold"/>
                <a:cs typeface="Gordita Bold"/>
                <a:sym typeface="Gordita Bold"/>
              </a:rPr>
              <a:t>Sé el educador o líder educativo que te hubiese gustado tener</a:t>
            </a:r>
          </a:p>
        </p:txBody>
      </p:sp>
    </p:spTree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9456" y="-191574"/>
            <a:ext cx="3569441" cy="10628376"/>
            <a:chOff x="0" y="0"/>
            <a:chExt cx="940100" cy="27992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0100" cy="2799243"/>
            </a:xfrm>
            <a:custGeom>
              <a:avLst/>
              <a:gdLst/>
              <a:ahLst/>
              <a:cxnLst/>
              <a:rect l="l" t="t" r="r" b="b"/>
              <a:pathLst>
                <a:path w="940100" h="2799243">
                  <a:moveTo>
                    <a:pt x="0" y="0"/>
                  </a:moveTo>
                  <a:lnTo>
                    <a:pt x="940100" y="0"/>
                  </a:lnTo>
                  <a:lnTo>
                    <a:pt x="940100" y="2799243"/>
                  </a:lnTo>
                  <a:lnTo>
                    <a:pt x="0" y="2799243"/>
                  </a:lnTo>
                  <a:close/>
                </a:path>
              </a:pathLst>
            </a:custGeom>
            <a:solidFill>
              <a:srgbClr val="262261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940100" cy="28563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743453" y="2694667"/>
            <a:ext cx="11748476" cy="6563633"/>
            <a:chOff x="0" y="0"/>
            <a:chExt cx="6819652" cy="381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19652" cy="3810000"/>
            </a:xfrm>
            <a:custGeom>
              <a:avLst/>
              <a:gdLst/>
              <a:ahLst/>
              <a:cxnLst/>
              <a:rect l="l" t="t" r="r" b="b"/>
              <a:pathLst>
                <a:path w="6819652" h="3810000">
                  <a:moveTo>
                    <a:pt x="0" y="1905000"/>
                  </a:moveTo>
                  <a:cubicBezTo>
                    <a:pt x="0" y="853440"/>
                    <a:pt x="916561" y="0"/>
                    <a:pt x="2045896" y="0"/>
                  </a:cubicBezTo>
                  <a:lnTo>
                    <a:pt x="4773757" y="0"/>
                  </a:lnTo>
                  <a:cubicBezTo>
                    <a:pt x="5903091" y="0"/>
                    <a:pt x="6819652" y="853440"/>
                    <a:pt x="6819652" y="1905000"/>
                  </a:cubicBezTo>
                  <a:cubicBezTo>
                    <a:pt x="6819652" y="2956560"/>
                    <a:pt x="5903091" y="3810000"/>
                    <a:pt x="4773757" y="3810000"/>
                  </a:cubicBezTo>
                  <a:lnTo>
                    <a:pt x="2045896" y="3810000"/>
                  </a:lnTo>
                  <a:cubicBezTo>
                    <a:pt x="916561" y="3810000"/>
                    <a:pt x="0" y="2956560"/>
                    <a:pt x="0" y="1905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/>
          <p:cNvSpPr/>
          <p:nvPr/>
        </p:nvSpPr>
        <p:spPr>
          <a:xfrm>
            <a:off x="-1935480" y="-1935480"/>
            <a:ext cx="3870960" cy="3870960"/>
          </a:xfrm>
          <a:custGeom>
            <a:avLst/>
            <a:gdLst/>
            <a:ahLst/>
            <a:cxnLst/>
            <a:rect l="l" t="t" r="r" b="b"/>
            <a:pathLst>
              <a:path w="3870960" h="3870960">
                <a:moveTo>
                  <a:pt x="0" y="0"/>
                </a:moveTo>
                <a:lnTo>
                  <a:pt x="3870960" y="0"/>
                </a:lnTo>
                <a:lnTo>
                  <a:pt x="3870960" y="3870960"/>
                </a:lnTo>
                <a:lnTo>
                  <a:pt x="0" y="3870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>
            <a:off x="-219456" y="-191574"/>
            <a:ext cx="18848032" cy="10602018"/>
          </a:xfrm>
          <a:custGeom>
            <a:avLst/>
            <a:gdLst/>
            <a:ahLst/>
            <a:cxnLst/>
            <a:rect l="l" t="t" r="r" b="b"/>
            <a:pathLst>
              <a:path w="18848032" h="10602018">
                <a:moveTo>
                  <a:pt x="0" y="0"/>
                </a:moveTo>
                <a:lnTo>
                  <a:pt x="18848032" y="0"/>
                </a:lnTo>
                <a:lnTo>
                  <a:pt x="18848032" y="10602018"/>
                </a:lnTo>
                <a:lnTo>
                  <a:pt x="0" y="106020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35480" y="-1935480"/>
            <a:ext cx="3870960" cy="3870960"/>
          </a:xfrm>
          <a:custGeom>
            <a:avLst/>
            <a:gdLst/>
            <a:ahLst/>
            <a:cxnLst/>
            <a:rect l="l" t="t" r="r" b="b"/>
            <a:pathLst>
              <a:path w="3870960" h="3870960">
                <a:moveTo>
                  <a:pt x="0" y="0"/>
                </a:moveTo>
                <a:lnTo>
                  <a:pt x="3870960" y="0"/>
                </a:lnTo>
                <a:lnTo>
                  <a:pt x="3870960" y="3870960"/>
                </a:lnTo>
                <a:lnTo>
                  <a:pt x="0" y="3870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9456" y="-191574"/>
            <a:ext cx="3569441" cy="10628376"/>
            <a:chOff x="0" y="0"/>
            <a:chExt cx="940100" cy="27992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0100" cy="2799243"/>
            </a:xfrm>
            <a:custGeom>
              <a:avLst/>
              <a:gdLst/>
              <a:ahLst/>
              <a:cxnLst/>
              <a:rect l="l" t="t" r="r" b="b"/>
              <a:pathLst>
                <a:path w="940100" h="2799243">
                  <a:moveTo>
                    <a:pt x="0" y="0"/>
                  </a:moveTo>
                  <a:lnTo>
                    <a:pt x="940100" y="0"/>
                  </a:lnTo>
                  <a:lnTo>
                    <a:pt x="940100" y="2799243"/>
                  </a:lnTo>
                  <a:lnTo>
                    <a:pt x="0" y="2799243"/>
                  </a:lnTo>
                  <a:close/>
                </a:path>
              </a:pathLst>
            </a:custGeom>
            <a:solidFill>
              <a:srgbClr val="262261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940100" cy="28563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743453" y="2694667"/>
            <a:ext cx="11748476" cy="6563633"/>
            <a:chOff x="0" y="0"/>
            <a:chExt cx="6819652" cy="381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19652" cy="3810000"/>
            </a:xfrm>
            <a:custGeom>
              <a:avLst/>
              <a:gdLst/>
              <a:ahLst/>
              <a:cxnLst/>
              <a:rect l="l" t="t" r="r" b="b"/>
              <a:pathLst>
                <a:path w="6819652" h="3810000">
                  <a:moveTo>
                    <a:pt x="0" y="1905000"/>
                  </a:moveTo>
                  <a:cubicBezTo>
                    <a:pt x="0" y="853440"/>
                    <a:pt x="916561" y="0"/>
                    <a:pt x="2045896" y="0"/>
                  </a:cubicBezTo>
                  <a:lnTo>
                    <a:pt x="4773757" y="0"/>
                  </a:lnTo>
                  <a:cubicBezTo>
                    <a:pt x="5903091" y="0"/>
                    <a:pt x="6819652" y="853440"/>
                    <a:pt x="6819652" y="1905000"/>
                  </a:cubicBezTo>
                  <a:cubicBezTo>
                    <a:pt x="6819652" y="2956560"/>
                    <a:pt x="5903091" y="3810000"/>
                    <a:pt x="4773757" y="3810000"/>
                  </a:cubicBezTo>
                  <a:lnTo>
                    <a:pt x="2045896" y="3810000"/>
                  </a:lnTo>
                  <a:cubicBezTo>
                    <a:pt x="916561" y="3810000"/>
                    <a:pt x="0" y="2956560"/>
                    <a:pt x="0" y="1905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/>
          <p:cNvSpPr/>
          <p:nvPr/>
        </p:nvSpPr>
        <p:spPr>
          <a:xfrm>
            <a:off x="-1935480" y="-1935480"/>
            <a:ext cx="3870960" cy="3870960"/>
          </a:xfrm>
          <a:custGeom>
            <a:avLst/>
            <a:gdLst/>
            <a:ahLst/>
            <a:cxnLst/>
            <a:rect l="l" t="t" r="r" b="b"/>
            <a:pathLst>
              <a:path w="3870960" h="3870960">
                <a:moveTo>
                  <a:pt x="0" y="0"/>
                </a:moveTo>
                <a:lnTo>
                  <a:pt x="3870960" y="0"/>
                </a:lnTo>
                <a:lnTo>
                  <a:pt x="3870960" y="3870960"/>
                </a:lnTo>
                <a:lnTo>
                  <a:pt x="0" y="3870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>
            <a:off x="-340576" y="-191574"/>
            <a:ext cx="18894891" cy="10628376"/>
          </a:xfrm>
          <a:custGeom>
            <a:avLst/>
            <a:gdLst/>
            <a:ahLst/>
            <a:cxnLst/>
            <a:rect l="l" t="t" r="r" b="b"/>
            <a:pathLst>
              <a:path w="18894891" h="10628376">
                <a:moveTo>
                  <a:pt x="0" y="0"/>
                </a:moveTo>
                <a:lnTo>
                  <a:pt x="18894890" y="0"/>
                </a:lnTo>
                <a:lnTo>
                  <a:pt x="18894890" y="10628376"/>
                </a:lnTo>
                <a:lnTo>
                  <a:pt x="0" y="106283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persona, interior, niño, comida  Descripción generada automáticamente"/>
          <p:cNvSpPr/>
          <p:nvPr/>
        </p:nvSpPr>
        <p:spPr>
          <a:xfrm>
            <a:off x="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" b="-14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24173" y="-182348"/>
            <a:ext cx="18612173" cy="10469348"/>
          </a:xfrm>
          <a:custGeom>
            <a:avLst/>
            <a:gdLst/>
            <a:ahLst/>
            <a:cxnLst/>
            <a:rect l="l" t="t" r="r" b="b"/>
            <a:pathLst>
              <a:path w="18612173" h="10469348">
                <a:moveTo>
                  <a:pt x="0" y="0"/>
                </a:moveTo>
                <a:lnTo>
                  <a:pt x="18612173" y="0"/>
                </a:lnTo>
                <a:lnTo>
                  <a:pt x="18612173" y="10469348"/>
                </a:lnTo>
                <a:lnTo>
                  <a:pt x="0" y="10469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359" r="15359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2867018" y="4281416"/>
            <a:ext cx="12553964" cy="3440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7"/>
              </a:lnSpc>
            </a:pP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“Si eres </a:t>
            </a:r>
            <a:r>
              <a:rPr lang="en-US" sz="5675" b="1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melancólico</a:t>
            </a: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, eres capaz de </a:t>
            </a:r>
            <a:r>
              <a:rPr lang="en-US" sz="5675" b="1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romper la tónica general intelectual</a:t>
            </a: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que te rodea y forjar ideas nuevas”.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0159" y="1941643"/>
            <a:ext cx="17047681" cy="213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6500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 TEMPERAMENTO TAMBIÉN ES TU TALENTO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620159" y="1941643"/>
            <a:ext cx="17047681" cy="213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6500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 TEMPERAMENTO TAMBIÉN ES TU TALENTO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67018" y="4281416"/>
            <a:ext cx="12553964" cy="4574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7"/>
              </a:lnSpc>
            </a:pP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“Si eres </a:t>
            </a:r>
            <a:r>
              <a:rPr lang="en-US" sz="5675" b="1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colérico</a:t>
            </a: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, eres capaz de</a:t>
            </a:r>
            <a:r>
              <a:rPr lang="en-US" sz="5675" b="1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lanzar un proyecto importante</a:t>
            </a: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para el bien de la humanidad, sobre la base de esas ideas nuevas”.</a:t>
            </a:r>
          </a:p>
        </p:txBody>
      </p:sp>
    </p:spTree>
  </p:cSld>
  <p:clrMapOvr>
    <a:masterClrMapping/>
  </p:clrMapOvr>
  <p:transition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359" r="15359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l="15359" r="15359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274929" y="-301917"/>
            <a:ext cx="18562929" cy="10588917"/>
            <a:chOff x="0" y="0"/>
            <a:chExt cx="24750572" cy="1411855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695" r="695"/>
            <a:stretch>
              <a:fillRect/>
            </a:stretch>
          </p:blipFill>
          <p:spPr>
            <a:xfrm>
              <a:off x="0" y="0"/>
              <a:ext cx="24750572" cy="14118556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620159" y="1941643"/>
            <a:ext cx="17047681" cy="213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6500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 TEMPERAMENTO TAMBIÉN ES TU TALENTO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67018" y="4829175"/>
            <a:ext cx="12553964" cy="2307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7"/>
              </a:lnSpc>
            </a:pP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“Si eres </a:t>
            </a:r>
            <a:r>
              <a:rPr lang="en-US" sz="5675" b="1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sanguíneo</a:t>
            </a: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, eres capaz de </a:t>
            </a:r>
            <a:r>
              <a:rPr lang="en-US" sz="5675" b="1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reunir a muchas personas </a:t>
            </a: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para ese proyecto”.</a:t>
            </a:r>
          </a:p>
        </p:txBody>
      </p:sp>
    </p:spTree>
  </p:cSld>
  <p:clrMapOvr>
    <a:masterClrMapping/>
  </p:clrMapOvr>
  <p:transition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359" r="15359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l="15359" r="15359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137464" y="-301917"/>
            <a:ext cx="18562929" cy="10588917"/>
            <a:chOff x="0" y="0"/>
            <a:chExt cx="24750572" cy="1411855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l="15841" r="15841"/>
            <a:stretch>
              <a:fillRect/>
            </a:stretch>
          </p:blipFill>
          <p:spPr>
            <a:xfrm>
              <a:off x="0" y="0"/>
              <a:ext cx="24750572" cy="14118556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2867018" y="4281416"/>
            <a:ext cx="12553964" cy="4574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7"/>
              </a:lnSpc>
            </a:pP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“Si eres </a:t>
            </a:r>
            <a:r>
              <a:rPr lang="en-US" sz="5675" b="1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flemático,</a:t>
            </a: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eres capaz de dotar a ese </a:t>
            </a:r>
            <a:r>
              <a:rPr lang="en-US" sz="5675" b="1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proyecto de una dosis importante de racionalidad,</a:t>
            </a:r>
            <a:r>
              <a:rPr lang="en-US" sz="567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de modo que sea viable a largo plazo”.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159" y="1941643"/>
            <a:ext cx="17047681" cy="213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6500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 TEMPERAMENTO TAMBIÉN ES TU TALENTO</a:t>
            </a:r>
          </a:p>
        </p:txBody>
      </p:sp>
    </p:spTree>
  </p:cSld>
  <p:clrMapOvr>
    <a:masterClrMapping/>
  </p:clrMapOvr>
  <p:transition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cd, señal, firmar  Descripción generada automáticamente"/>
          <p:cNvSpPr/>
          <p:nvPr/>
        </p:nvSpPr>
        <p:spPr>
          <a:xfrm>
            <a:off x="20" y="11"/>
            <a:ext cx="18287980" cy="10286990"/>
          </a:xfrm>
          <a:custGeom>
            <a:avLst/>
            <a:gdLst/>
            <a:ahLst/>
            <a:cxnLst/>
            <a:rect l="l" t="t" r="r" b="b"/>
            <a:pathLst>
              <a:path w="18287980" h="10286990">
                <a:moveTo>
                  <a:pt x="0" y="0"/>
                </a:moveTo>
                <a:lnTo>
                  <a:pt x="18287980" y="0"/>
                </a:lnTo>
                <a:lnTo>
                  <a:pt x="18287980" y="10286989"/>
                </a:lnTo>
                <a:lnTo>
                  <a:pt x="0" y="102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44125" y="2143125"/>
            <a:ext cx="8143875" cy="8143875"/>
          </a:xfrm>
          <a:custGeom>
            <a:avLst/>
            <a:gdLst/>
            <a:ahLst/>
            <a:cxnLst/>
            <a:rect l="l" t="t" r="r" b="b"/>
            <a:pathLst>
              <a:path w="8143875" h="8143875">
                <a:moveTo>
                  <a:pt x="0" y="0"/>
                </a:moveTo>
                <a:lnTo>
                  <a:pt x="8143875" y="0"/>
                </a:lnTo>
                <a:lnTo>
                  <a:pt x="8143875" y="8143875"/>
                </a:lnTo>
                <a:lnTo>
                  <a:pt x="0" y="8143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838906" cy="10183812"/>
          </a:xfrm>
          <a:custGeom>
            <a:avLst/>
            <a:gdLst/>
            <a:ahLst/>
            <a:cxnLst/>
            <a:rect l="l" t="t" r="r" b="b"/>
            <a:pathLst>
              <a:path w="9838906" h="10183812">
                <a:moveTo>
                  <a:pt x="0" y="0"/>
                </a:moveTo>
                <a:lnTo>
                  <a:pt x="9838906" y="0"/>
                </a:lnTo>
                <a:lnTo>
                  <a:pt x="9838906" y="10183812"/>
                </a:lnTo>
                <a:lnTo>
                  <a:pt x="0" y="101838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524"/>
            <a:ext cx="18288000" cy="10290048"/>
          </a:xfrm>
          <a:custGeom>
            <a:avLst/>
            <a:gdLst/>
            <a:ahLst/>
            <a:cxnLst/>
            <a:rect l="l" t="t" r="r" b="b"/>
            <a:pathLst>
              <a:path w="18288000" h="10290048">
                <a:moveTo>
                  <a:pt x="0" y="0"/>
                </a:moveTo>
                <a:lnTo>
                  <a:pt x="18288000" y="0"/>
                </a:lnTo>
                <a:lnTo>
                  <a:pt x="18288000" y="10290048"/>
                </a:lnTo>
                <a:lnTo>
                  <a:pt x="0" y="10290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computadora, computer, tabla, jugador  Descripción generada automáticamente"/>
          <p:cNvSpPr/>
          <p:nvPr/>
        </p:nvSpPr>
        <p:spPr>
          <a:xfrm>
            <a:off x="0" y="-30230"/>
            <a:ext cx="18345150" cy="10317230"/>
          </a:xfrm>
          <a:custGeom>
            <a:avLst/>
            <a:gdLst/>
            <a:ahLst/>
            <a:cxnLst/>
            <a:rect l="l" t="t" r="r" b="b"/>
            <a:pathLst>
              <a:path w="18345150" h="10317230">
                <a:moveTo>
                  <a:pt x="0" y="0"/>
                </a:moveTo>
                <a:lnTo>
                  <a:pt x="18345150" y="0"/>
                </a:lnTo>
                <a:lnTo>
                  <a:pt x="18345150" y="10317230"/>
                </a:lnTo>
                <a:lnTo>
                  <a:pt x="0" y="103172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"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persona, exterior, hombre, foto  Descripción generada automáticamente"/>
          <p:cNvSpPr/>
          <p:nvPr/>
        </p:nvSpPr>
        <p:spPr>
          <a:xfrm>
            <a:off x="1" y="15"/>
            <a:ext cx="18287998" cy="10286991"/>
          </a:xfrm>
          <a:custGeom>
            <a:avLst/>
            <a:gdLst/>
            <a:ahLst/>
            <a:cxnLst/>
            <a:rect l="l" t="t" r="r" b="b"/>
            <a:pathLst>
              <a:path w="18287998" h="10286991">
                <a:moveTo>
                  <a:pt x="0" y="0"/>
                </a:moveTo>
                <a:lnTo>
                  <a:pt x="18287999" y="0"/>
                </a:lnTo>
                <a:lnTo>
                  <a:pt x="18287999" y="10286991"/>
                </a:lnTo>
                <a:lnTo>
                  <a:pt x="0" y="10286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Hombre vestido de negro  Descripción generada automáticamente"/>
          <p:cNvSpPr/>
          <p:nvPr/>
        </p:nvSpPr>
        <p:spPr>
          <a:xfrm>
            <a:off x="20" y="11"/>
            <a:ext cx="18287980" cy="10286990"/>
          </a:xfrm>
          <a:custGeom>
            <a:avLst/>
            <a:gdLst/>
            <a:ahLst/>
            <a:cxnLst/>
            <a:rect l="l" t="t" r="r" b="b"/>
            <a:pathLst>
              <a:path w="18287980" h="10286990">
                <a:moveTo>
                  <a:pt x="0" y="0"/>
                </a:moveTo>
                <a:lnTo>
                  <a:pt x="18287980" y="0"/>
                </a:lnTo>
                <a:lnTo>
                  <a:pt x="18287980" y="10286989"/>
                </a:lnTo>
                <a:lnTo>
                  <a:pt x="0" y="102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texto, alimentos  Descripción generada automáticamente"/>
          <p:cNvSpPr/>
          <p:nvPr/>
        </p:nvSpPr>
        <p:spPr>
          <a:xfrm>
            <a:off x="1" y="11"/>
            <a:ext cx="18287997" cy="10286990"/>
          </a:xfrm>
          <a:custGeom>
            <a:avLst/>
            <a:gdLst/>
            <a:ahLst/>
            <a:cxnLst/>
            <a:rect l="l" t="t" r="r" b="b"/>
            <a:pathLst>
              <a:path w="18287997" h="10286990">
                <a:moveTo>
                  <a:pt x="0" y="0"/>
                </a:moveTo>
                <a:lnTo>
                  <a:pt x="18287997" y="0"/>
                </a:lnTo>
                <a:lnTo>
                  <a:pt x="18287997" y="10286989"/>
                </a:lnTo>
                <a:lnTo>
                  <a:pt x="0" y="102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agua, exterior, surfeando, océano  Descripción generada automáticamente"/>
          <p:cNvSpPr/>
          <p:nvPr/>
        </p:nvSpPr>
        <p:spPr>
          <a:xfrm>
            <a:off x="20" y="1923"/>
            <a:ext cx="18287980" cy="10285077"/>
          </a:xfrm>
          <a:custGeom>
            <a:avLst/>
            <a:gdLst/>
            <a:ahLst/>
            <a:cxnLst/>
            <a:rect l="l" t="t" r="r" b="b"/>
            <a:pathLst>
              <a:path w="18287980" h="10285077">
                <a:moveTo>
                  <a:pt x="0" y="0"/>
                </a:moveTo>
                <a:lnTo>
                  <a:pt x="18287980" y="0"/>
                </a:lnTo>
                <a:lnTo>
                  <a:pt x="1828798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"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Hombre con saco y corbata  Descripción generada automáticamente"/>
          <p:cNvSpPr/>
          <p:nvPr/>
        </p:nvSpPr>
        <p:spPr>
          <a:xfrm>
            <a:off x="20" y="11"/>
            <a:ext cx="18287980" cy="10286990"/>
          </a:xfrm>
          <a:custGeom>
            <a:avLst/>
            <a:gdLst/>
            <a:ahLst/>
            <a:cxnLst/>
            <a:rect l="l" t="t" r="r" b="b"/>
            <a:pathLst>
              <a:path w="18287980" h="10286990">
                <a:moveTo>
                  <a:pt x="0" y="0"/>
                </a:moveTo>
                <a:lnTo>
                  <a:pt x="18287980" y="0"/>
                </a:lnTo>
                <a:lnTo>
                  <a:pt x="18287980" y="10286989"/>
                </a:lnTo>
                <a:lnTo>
                  <a:pt x="0" y="102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texto, tabla, firmar  Descripción generada automáticamente"/>
          <p:cNvSpPr/>
          <p:nvPr/>
        </p:nvSpPr>
        <p:spPr>
          <a:xfrm>
            <a:off x="20" y="11"/>
            <a:ext cx="18287980" cy="10286990"/>
          </a:xfrm>
          <a:custGeom>
            <a:avLst/>
            <a:gdLst/>
            <a:ahLst/>
            <a:cxnLst/>
            <a:rect l="l" t="t" r="r" b="b"/>
            <a:pathLst>
              <a:path w="18287980" h="10286990">
                <a:moveTo>
                  <a:pt x="0" y="0"/>
                </a:moveTo>
                <a:lnTo>
                  <a:pt x="18287980" y="0"/>
                </a:lnTo>
                <a:lnTo>
                  <a:pt x="18287980" y="10286989"/>
                </a:lnTo>
                <a:lnTo>
                  <a:pt x="0" y="102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agua  Descripción generada automáticamente"/>
          <p:cNvSpPr/>
          <p:nvPr/>
        </p:nvSpPr>
        <p:spPr>
          <a:xfrm>
            <a:off x="20" y="1923"/>
            <a:ext cx="18287980" cy="10285077"/>
          </a:xfrm>
          <a:custGeom>
            <a:avLst/>
            <a:gdLst/>
            <a:ahLst/>
            <a:cxnLst/>
            <a:rect l="l" t="t" r="r" b="b"/>
            <a:pathLst>
              <a:path w="18287980" h="10285077">
                <a:moveTo>
                  <a:pt x="0" y="0"/>
                </a:moveTo>
                <a:lnTo>
                  <a:pt x="18287980" y="0"/>
                </a:lnTo>
                <a:lnTo>
                  <a:pt x="1828798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"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persona, hombre, viendo, frente  Descripción generada automáticamente"/>
          <p:cNvSpPr/>
          <p:nvPr/>
        </p:nvSpPr>
        <p:spPr>
          <a:xfrm>
            <a:off x="20" y="11"/>
            <a:ext cx="18287980" cy="10286990"/>
          </a:xfrm>
          <a:custGeom>
            <a:avLst/>
            <a:gdLst/>
            <a:ahLst/>
            <a:cxnLst/>
            <a:rect l="l" t="t" r="r" b="b"/>
            <a:pathLst>
              <a:path w="18287980" h="10286990">
                <a:moveTo>
                  <a:pt x="0" y="0"/>
                </a:moveTo>
                <a:lnTo>
                  <a:pt x="18287980" y="0"/>
                </a:lnTo>
                <a:lnTo>
                  <a:pt x="18287980" y="10286989"/>
                </a:lnTo>
                <a:lnTo>
                  <a:pt x="0" y="102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texto, verde, firmar  Descripción generada automáticamente"/>
          <p:cNvSpPr/>
          <p:nvPr/>
        </p:nvSpPr>
        <p:spPr>
          <a:xfrm>
            <a:off x="20" y="11"/>
            <a:ext cx="18287980" cy="10286990"/>
          </a:xfrm>
          <a:custGeom>
            <a:avLst/>
            <a:gdLst/>
            <a:ahLst/>
            <a:cxnLst/>
            <a:rect l="l" t="t" r="r" b="b"/>
            <a:pathLst>
              <a:path w="18287980" h="10286990">
                <a:moveTo>
                  <a:pt x="0" y="0"/>
                </a:moveTo>
                <a:lnTo>
                  <a:pt x="18287980" y="0"/>
                </a:lnTo>
                <a:lnTo>
                  <a:pt x="18287980" y="10286989"/>
                </a:lnTo>
                <a:lnTo>
                  <a:pt x="0" y="102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verde, agua, grande, firmar  Descripción generada automáticamente"/>
          <p:cNvSpPr/>
          <p:nvPr/>
        </p:nvSpPr>
        <p:spPr>
          <a:xfrm>
            <a:off x="20" y="1923"/>
            <a:ext cx="18287980" cy="10285077"/>
          </a:xfrm>
          <a:custGeom>
            <a:avLst/>
            <a:gdLst/>
            <a:ahLst/>
            <a:cxnLst/>
            <a:rect l="l" t="t" r="r" b="b"/>
            <a:pathLst>
              <a:path w="18287980" h="10285077">
                <a:moveTo>
                  <a:pt x="0" y="0"/>
                </a:moveTo>
                <a:lnTo>
                  <a:pt x="18287980" y="0"/>
                </a:lnTo>
                <a:lnTo>
                  <a:pt x="1828798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"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95072"/>
            <a:ext cx="6993583" cy="10677144"/>
            <a:chOff x="0" y="0"/>
            <a:chExt cx="1841931" cy="28120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1931" cy="2812087"/>
            </a:xfrm>
            <a:custGeom>
              <a:avLst/>
              <a:gdLst/>
              <a:ahLst/>
              <a:cxnLst/>
              <a:rect l="l" t="t" r="r" b="b"/>
              <a:pathLst>
                <a:path w="1841931" h="2812087">
                  <a:moveTo>
                    <a:pt x="0" y="0"/>
                  </a:moveTo>
                  <a:lnTo>
                    <a:pt x="1841931" y="0"/>
                  </a:lnTo>
                  <a:lnTo>
                    <a:pt x="1841931" y="2812087"/>
                  </a:lnTo>
                  <a:lnTo>
                    <a:pt x="0" y="2812087"/>
                  </a:lnTo>
                  <a:close/>
                </a:path>
              </a:pathLst>
            </a:custGeom>
            <a:solidFill>
              <a:srgbClr val="262261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841931" cy="2869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651633" y="1655711"/>
            <a:ext cx="10348585" cy="6545480"/>
          </a:xfrm>
          <a:custGeom>
            <a:avLst/>
            <a:gdLst/>
            <a:ahLst/>
            <a:cxnLst/>
            <a:rect l="l" t="t" r="r" b="b"/>
            <a:pathLst>
              <a:path w="10348585" h="6545480">
                <a:moveTo>
                  <a:pt x="0" y="0"/>
                </a:moveTo>
                <a:lnTo>
                  <a:pt x="10348585" y="0"/>
                </a:lnTo>
                <a:lnTo>
                  <a:pt x="10348585" y="6545480"/>
                </a:lnTo>
                <a:lnTo>
                  <a:pt x="0" y="6545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6" name="Group 6"/>
          <p:cNvGrpSpPr/>
          <p:nvPr/>
        </p:nvGrpSpPr>
        <p:grpSpPr>
          <a:xfrm>
            <a:off x="0" y="0"/>
            <a:ext cx="6993583" cy="11465729"/>
            <a:chOff x="0" y="0"/>
            <a:chExt cx="1083489" cy="17763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3489" cy="1776341"/>
            </a:xfrm>
            <a:custGeom>
              <a:avLst/>
              <a:gdLst/>
              <a:ahLst/>
              <a:cxnLst/>
              <a:rect l="l" t="t" r="r" b="b"/>
              <a:pathLst>
                <a:path w="1083489" h="1776341">
                  <a:moveTo>
                    <a:pt x="0" y="0"/>
                  </a:moveTo>
                  <a:lnTo>
                    <a:pt x="1083489" y="0"/>
                  </a:lnTo>
                  <a:lnTo>
                    <a:pt x="1083489" y="1776341"/>
                  </a:lnTo>
                  <a:lnTo>
                    <a:pt x="0" y="1776341"/>
                  </a:lnTo>
                  <a:close/>
                </a:path>
              </a:pathLst>
            </a:custGeom>
            <a:blipFill>
              <a:blip r:embed="rId4"/>
              <a:stretch>
                <a:fillRect l="-3897" r="-3897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828162" y="2584800"/>
            <a:ext cx="8186207" cy="4088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856"/>
              </a:lnSpc>
            </a:pPr>
            <a:r>
              <a:rPr lang="en-US" sz="6871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Dadme un punto de apoyo y moveré el mundo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05935" y="6520539"/>
            <a:ext cx="4800596" cy="76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366"/>
              </a:lnSpc>
            </a:pPr>
            <a:r>
              <a:rPr lang="en-US" sz="4029" b="1" i="1">
                <a:solidFill>
                  <a:srgbClr val="262261"/>
                </a:solidFill>
                <a:latin typeface="Gordita Bold Italics"/>
                <a:ea typeface="Gordita Bold Italics"/>
                <a:cs typeface="Gordita Bold Italics"/>
                <a:sym typeface="Gordita Bold Italics"/>
              </a:rPr>
              <a:t>Arquímedes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5039" y="-109710"/>
            <a:ext cx="18483039" cy="10396710"/>
          </a:xfrm>
          <a:custGeom>
            <a:avLst/>
            <a:gdLst/>
            <a:ahLst/>
            <a:cxnLst/>
            <a:rect l="l" t="t" r="r" b="b"/>
            <a:pathLst>
              <a:path w="18483039" h="10396710">
                <a:moveTo>
                  <a:pt x="0" y="0"/>
                </a:moveTo>
                <a:lnTo>
                  <a:pt x="18483039" y="0"/>
                </a:lnTo>
                <a:lnTo>
                  <a:pt x="18483039" y="10396710"/>
                </a:lnTo>
                <a:lnTo>
                  <a:pt x="0" y="10396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naturaleza  Descripción generada automáticamente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" b="-14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exterior, árbol, pasto, planta  Descripción generada automáticamente"/>
          <p:cNvSpPr/>
          <p:nvPr/>
        </p:nvSpPr>
        <p:spPr>
          <a:xfrm>
            <a:off x="20" y="11"/>
            <a:ext cx="18287980" cy="10286990"/>
          </a:xfrm>
          <a:custGeom>
            <a:avLst/>
            <a:gdLst/>
            <a:ahLst/>
            <a:cxnLst/>
            <a:rect l="l" t="t" r="r" b="b"/>
            <a:pathLst>
              <a:path w="18287980" h="10286990">
                <a:moveTo>
                  <a:pt x="0" y="0"/>
                </a:moveTo>
                <a:lnTo>
                  <a:pt x="18287980" y="0"/>
                </a:lnTo>
                <a:lnTo>
                  <a:pt x="18287980" y="10286989"/>
                </a:lnTo>
                <a:lnTo>
                  <a:pt x="0" y="102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en blanco y negro de un grupo de personas sentadas  Descripción generada automáticamente con confianza baja"/>
          <p:cNvSpPr/>
          <p:nvPr/>
        </p:nvSpPr>
        <p:spPr>
          <a:xfrm>
            <a:off x="-2256" y="1923"/>
            <a:ext cx="18287970" cy="10285077"/>
          </a:xfrm>
          <a:custGeom>
            <a:avLst/>
            <a:gdLst/>
            <a:ahLst/>
            <a:cxnLst/>
            <a:rect l="l" t="t" r="r" b="b"/>
            <a:pathLst>
              <a:path w="18287970" h="10285077">
                <a:moveTo>
                  <a:pt x="0" y="0"/>
                </a:moveTo>
                <a:lnTo>
                  <a:pt x="18287970" y="0"/>
                </a:lnTo>
                <a:lnTo>
                  <a:pt x="1828797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159" b="-10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7209739" y="1305624"/>
            <a:ext cx="10555917" cy="1576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10"/>
              </a:lnSpc>
            </a:pPr>
            <a:r>
              <a:rPr lang="en-US" sz="5849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PRUDENCIA</a:t>
            </a:r>
          </a:p>
          <a:p>
            <a:pPr algn="ctr">
              <a:lnSpc>
                <a:spcPts val="5006"/>
              </a:lnSpc>
            </a:pPr>
            <a:r>
              <a:rPr lang="en-US" sz="38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 arte de tomar </a:t>
            </a:r>
            <a:r>
              <a:rPr lang="en-US" sz="3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buenas decisiones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8182" y="0"/>
            <a:ext cx="17639818" cy="10887075"/>
          </a:xfrm>
          <a:custGeom>
            <a:avLst/>
            <a:gdLst/>
            <a:ahLst/>
            <a:cxnLst/>
            <a:rect l="l" t="t" r="r" b="b"/>
            <a:pathLst>
              <a:path w="17639818" h="10887075">
                <a:moveTo>
                  <a:pt x="0" y="0"/>
                </a:moveTo>
                <a:lnTo>
                  <a:pt x="17639818" y="0"/>
                </a:lnTo>
                <a:lnTo>
                  <a:pt x="17639818" y="10887075"/>
                </a:lnTo>
                <a:lnTo>
                  <a:pt x="0" y="10887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23" r="-5123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na persona sentado en un piano  Descripción generada automáticamente con confianza baja"/>
          <p:cNvSpPr/>
          <p:nvPr/>
        </p:nvSpPr>
        <p:spPr>
          <a:xfrm>
            <a:off x="30" y="1923"/>
            <a:ext cx="18287970" cy="10285077"/>
          </a:xfrm>
          <a:custGeom>
            <a:avLst/>
            <a:gdLst/>
            <a:ahLst/>
            <a:cxnLst/>
            <a:rect l="l" t="t" r="r" b="b"/>
            <a:pathLst>
              <a:path w="18287970" h="10285077">
                <a:moveTo>
                  <a:pt x="0" y="0"/>
                </a:moveTo>
                <a:lnTo>
                  <a:pt x="18287970" y="0"/>
                </a:lnTo>
                <a:lnTo>
                  <a:pt x="1828797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299" b="-87632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3612319" y="8006726"/>
            <a:ext cx="11304053" cy="1694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2"/>
              </a:lnSpc>
            </a:pPr>
            <a:r>
              <a:rPr lang="en-US" sz="6263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FORTALEZA</a:t>
            </a:r>
          </a:p>
          <a:p>
            <a:pPr algn="ctr">
              <a:lnSpc>
                <a:spcPts val="5361"/>
              </a:lnSpc>
            </a:pPr>
            <a:r>
              <a:rPr lang="en-US" sz="41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Asumir riesgos y mantener el rumbo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" y="-426702"/>
            <a:ext cx="18287980" cy="11656677"/>
          </a:xfrm>
          <a:custGeom>
            <a:avLst/>
            <a:gdLst/>
            <a:ahLst/>
            <a:cxnLst/>
            <a:rect l="l" t="t" r="r" b="b"/>
            <a:pathLst>
              <a:path w="18287980" h="11656677">
                <a:moveTo>
                  <a:pt x="0" y="0"/>
                </a:moveTo>
                <a:lnTo>
                  <a:pt x="18287980" y="0"/>
                </a:lnTo>
                <a:lnTo>
                  <a:pt x="18287980" y="11656677"/>
                </a:lnTo>
                <a:lnTo>
                  <a:pt x="0" y="116566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4" r="-13220" b="-1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" y="0"/>
            <a:ext cx="18287970" cy="10285077"/>
          </a:xfrm>
          <a:custGeom>
            <a:avLst/>
            <a:gdLst/>
            <a:ahLst/>
            <a:cxnLst/>
            <a:rect l="l" t="t" r="r" b="b"/>
            <a:pathLst>
              <a:path w="18287970" h="10285077">
                <a:moveTo>
                  <a:pt x="0" y="0"/>
                </a:moveTo>
                <a:lnTo>
                  <a:pt x="18287970" y="0"/>
                </a:lnTo>
                <a:lnTo>
                  <a:pt x="1828797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" b="-33032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7791449" y="1133358"/>
            <a:ext cx="11304053" cy="1696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2"/>
              </a:lnSpc>
            </a:pPr>
            <a:r>
              <a:rPr lang="en-US" sz="6263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DOMINIO DE SI</a:t>
            </a:r>
          </a:p>
          <a:p>
            <a:pPr algn="ctr">
              <a:lnSpc>
                <a:spcPts val="5361"/>
              </a:lnSpc>
            </a:pPr>
            <a:r>
              <a:rPr lang="en-US" sz="41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Dirigir nuestras pasiones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65760"/>
            <a:ext cx="18549605" cy="11176137"/>
          </a:xfrm>
          <a:custGeom>
            <a:avLst/>
            <a:gdLst/>
            <a:ahLst/>
            <a:cxnLst/>
            <a:rect l="l" t="t" r="r" b="b"/>
            <a:pathLst>
              <a:path w="18549605" h="11176137">
                <a:moveTo>
                  <a:pt x="0" y="0"/>
                </a:moveTo>
                <a:lnTo>
                  <a:pt x="18549605" y="0"/>
                </a:lnTo>
                <a:lnTo>
                  <a:pt x="18549605" y="11176137"/>
                </a:lnTo>
                <a:lnTo>
                  <a:pt x="0" y="111761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ersona con traje de color negro  Descripción generada automáticamente"/>
          <p:cNvSpPr/>
          <p:nvPr/>
        </p:nvSpPr>
        <p:spPr>
          <a:xfrm>
            <a:off x="30" y="1923"/>
            <a:ext cx="18287970" cy="10285077"/>
          </a:xfrm>
          <a:custGeom>
            <a:avLst/>
            <a:gdLst/>
            <a:ahLst/>
            <a:cxnLst/>
            <a:rect l="l" t="t" r="r" b="b"/>
            <a:pathLst>
              <a:path w="18287970" h="10285077">
                <a:moveTo>
                  <a:pt x="0" y="0"/>
                </a:moveTo>
                <a:lnTo>
                  <a:pt x="18287970" y="0"/>
                </a:lnTo>
                <a:lnTo>
                  <a:pt x="1828797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005" r="1" b="-69749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-2051704" y="8022034"/>
            <a:ext cx="11304053" cy="1696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2"/>
              </a:lnSpc>
            </a:pPr>
            <a:r>
              <a:rPr lang="en-US" sz="6263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JUSTICIA</a:t>
            </a:r>
          </a:p>
          <a:p>
            <a:pPr algn="ctr">
              <a:lnSpc>
                <a:spcPts val="5361"/>
              </a:lnSpc>
            </a:pPr>
            <a:r>
              <a:rPr lang="en-US" sz="41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Dar a cada uno lo suyo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" y="1923"/>
            <a:ext cx="18287980" cy="10885152"/>
          </a:xfrm>
          <a:custGeom>
            <a:avLst/>
            <a:gdLst/>
            <a:ahLst/>
            <a:cxnLst/>
            <a:rect l="l" t="t" r="r" b="b"/>
            <a:pathLst>
              <a:path w="18287980" h="10885152">
                <a:moveTo>
                  <a:pt x="0" y="0"/>
                </a:moveTo>
                <a:lnTo>
                  <a:pt x="18287980" y="0"/>
                </a:lnTo>
                <a:lnTo>
                  <a:pt x="18287980" y="10885152"/>
                </a:lnTo>
                <a:lnTo>
                  <a:pt x="0" y="10885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6600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n par de personas  Descripción generada automáticamente con confianza baja"/>
          <p:cNvSpPr/>
          <p:nvPr/>
        </p:nvSpPr>
        <p:spPr>
          <a:xfrm>
            <a:off x="30" y="1923"/>
            <a:ext cx="18287970" cy="10285077"/>
          </a:xfrm>
          <a:custGeom>
            <a:avLst/>
            <a:gdLst/>
            <a:ahLst/>
            <a:cxnLst/>
            <a:rect l="l" t="t" r="r" b="b"/>
            <a:pathLst>
              <a:path w="18287970" h="10285077">
                <a:moveTo>
                  <a:pt x="0" y="0"/>
                </a:moveTo>
                <a:lnTo>
                  <a:pt x="18287970" y="0"/>
                </a:lnTo>
                <a:lnTo>
                  <a:pt x="1828797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395" r="-101" b="-112035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-1025647" y="4872293"/>
            <a:ext cx="9390123" cy="1400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0"/>
              </a:lnSpc>
            </a:pPr>
            <a:r>
              <a:rPr lang="en-US" sz="5203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MAGNANIMIDAD</a:t>
            </a:r>
          </a:p>
          <a:p>
            <a:pPr algn="ctr">
              <a:lnSpc>
                <a:spcPts val="4453"/>
              </a:lnSpc>
            </a:pPr>
            <a:r>
              <a:rPr lang="en-US" sz="346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Luchar por grandes cosas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" y="1923"/>
            <a:ext cx="18287980" cy="10285077"/>
          </a:xfrm>
          <a:custGeom>
            <a:avLst/>
            <a:gdLst/>
            <a:ahLst/>
            <a:cxnLst/>
            <a:rect l="l" t="t" r="r" b="b"/>
            <a:pathLst>
              <a:path w="18287980" h="10285077">
                <a:moveTo>
                  <a:pt x="0" y="0"/>
                </a:moveTo>
                <a:lnTo>
                  <a:pt x="18287980" y="0"/>
                </a:lnTo>
                <a:lnTo>
                  <a:pt x="1828798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1" b="-463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ersonas sentadas en una mesa  Descripción generada automáticamente con confianza media"/>
          <p:cNvSpPr/>
          <p:nvPr/>
        </p:nvSpPr>
        <p:spPr>
          <a:xfrm>
            <a:off x="30" y="1923"/>
            <a:ext cx="18287970" cy="10285077"/>
          </a:xfrm>
          <a:custGeom>
            <a:avLst/>
            <a:gdLst/>
            <a:ahLst/>
            <a:cxnLst/>
            <a:rect l="l" t="t" r="r" b="b"/>
            <a:pathLst>
              <a:path w="18287970" h="10285077">
                <a:moveTo>
                  <a:pt x="0" y="0"/>
                </a:moveTo>
                <a:lnTo>
                  <a:pt x="18287970" y="0"/>
                </a:lnTo>
                <a:lnTo>
                  <a:pt x="1828797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805" r="-113" b="-51863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2678930" y="8012349"/>
            <a:ext cx="11626649" cy="173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72"/>
              </a:lnSpc>
            </a:pPr>
            <a:r>
              <a:rPr lang="en-US" sz="6442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HUMILDAD</a:t>
            </a:r>
          </a:p>
          <a:p>
            <a:pPr algn="ctr">
              <a:lnSpc>
                <a:spcPts val="5514"/>
              </a:lnSpc>
            </a:pPr>
            <a:r>
              <a:rPr lang="en-US" sz="429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Conocimiento de sí y servir a los demás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" y="1923"/>
            <a:ext cx="18287980" cy="10285077"/>
          </a:xfrm>
          <a:custGeom>
            <a:avLst/>
            <a:gdLst/>
            <a:ahLst/>
            <a:cxnLst/>
            <a:rect l="l" t="t" r="r" b="b"/>
            <a:pathLst>
              <a:path w="18287980" h="10285077">
                <a:moveTo>
                  <a:pt x="0" y="0"/>
                </a:moveTo>
                <a:lnTo>
                  <a:pt x="18287980" y="0"/>
                </a:lnTo>
                <a:lnTo>
                  <a:pt x="1828798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" b="-66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" y="1923"/>
            <a:ext cx="18287980" cy="10285077"/>
          </a:xfrm>
          <a:custGeom>
            <a:avLst/>
            <a:gdLst/>
            <a:ahLst/>
            <a:cxnLst/>
            <a:rect l="l" t="t" r="r" b="b"/>
            <a:pathLst>
              <a:path w="18287980" h="10285077">
                <a:moveTo>
                  <a:pt x="0" y="0"/>
                </a:moveTo>
                <a:lnTo>
                  <a:pt x="18287980" y="0"/>
                </a:lnTo>
                <a:lnTo>
                  <a:pt x="1828798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056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" y="1923"/>
            <a:ext cx="18287980" cy="10285077"/>
          </a:xfrm>
          <a:custGeom>
            <a:avLst/>
            <a:gdLst/>
            <a:ahLst/>
            <a:cxnLst/>
            <a:rect l="l" t="t" r="r" b="b"/>
            <a:pathLst>
              <a:path w="18287980" h="10285077">
                <a:moveTo>
                  <a:pt x="0" y="0"/>
                </a:moveTo>
                <a:lnTo>
                  <a:pt x="18287980" y="0"/>
                </a:lnTo>
                <a:lnTo>
                  <a:pt x="18287980" y="10285077"/>
                </a:lnTo>
                <a:lnTo>
                  <a:pt x="0" y="1028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7" r="-1" b="-135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288842" y="-6200274"/>
            <a:ext cx="1710317" cy="18287917"/>
            <a:chOff x="0" y="0"/>
            <a:chExt cx="450454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454" cy="4816571"/>
            </a:xfrm>
            <a:custGeom>
              <a:avLst/>
              <a:gdLst/>
              <a:ahLst/>
              <a:cxnLst/>
              <a:rect l="l" t="t" r="r" b="b"/>
              <a:pathLst>
                <a:path w="450454" h="4816571">
                  <a:moveTo>
                    <a:pt x="0" y="0"/>
                  </a:moveTo>
                  <a:lnTo>
                    <a:pt x="450454" y="0"/>
                  </a:lnTo>
                  <a:lnTo>
                    <a:pt x="450454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3FA9AB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454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400806" y="284830"/>
            <a:ext cx="11486388" cy="4858670"/>
            <a:chOff x="0" y="0"/>
            <a:chExt cx="7617665" cy="32222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17665" cy="3222224"/>
            </a:xfrm>
            <a:custGeom>
              <a:avLst/>
              <a:gdLst/>
              <a:ahLst/>
              <a:cxnLst/>
              <a:rect l="l" t="t" r="r" b="b"/>
              <a:pathLst>
                <a:path w="7617665" h="3222224">
                  <a:moveTo>
                    <a:pt x="0" y="2738891"/>
                  </a:moveTo>
                  <a:lnTo>
                    <a:pt x="0" y="483334"/>
                  </a:lnTo>
                  <a:cubicBezTo>
                    <a:pt x="0" y="215889"/>
                    <a:pt x="204153" y="0"/>
                    <a:pt x="457060" y="0"/>
                  </a:cubicBezTo>
                  <a:lnTo>
                    <a:pt x="7160605" y="0"/>
                  </a:lnTo>
                  <a:cubicBezTo>
                    <a:pt x="7413512" y="0"/>
                    <a:pt x="7617665" y="215889"/>
                    <a:pt x="7617665" y="483334"/>
                  </a:cubicBezTo>
                  <a:lnTo>
                    <a:pt x="7617665" y="2738891"/>
                  </a:lnTo>
                  <a:cubicBezTo>
                    <a:pt x="7617665" y="3006335"/>
                    <a:pt x="7413512" y="3222224"/>
                    <a:pt x="7160605" y="3222224"/>
                  </a:cubicBezTo>
                  <a:lnTo>
                    <a:pt x="457060" y="3222224"/>
                  </a:lnTo>
                  <a:cubicBezTo>
                    <a:pt x="204153" y="3222224"/>
                    <a:pt x="0" y="3006335"/>
                    <a:pt x="0" y="2738891"/>
                  </a:cubicBezTo>
                  <a:close/>
                </a:path>
              </a:pathLst>
            </a:custGeom>
            <a:blipFill>
              <a:blip r:embed="rId2"/>
              <a:stretch>
                <a:fillRect t="-17376" b="-17376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40508" y="5794248"/>
            <a:ext cx="13206984" cy="4128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64"/>
              </a:lnSpc>
            </a:pPr>
            <a:r>
              <a:rPr lang="en-US" sz="4700" b="1">
                <a:solidFill>
                  <a:srgbClr val="F06133"/>
                </a:solidFill>
                <a:latin typeface="Gordita Bold"/>
                <a:ea typeface="Gordita Bold"/>
                <a:cs typeface="Gordita Bold"/>
                <a:sym typeface="Gordita Bold"/>
              </a:rPr>
              <a:t>“Como educadores, nuestra misión es equilibrar magnanimidad y humildad: elevar la mirada de nuestros estudiantes, que sueñen y, al mismo tiempo, servirles con amor.”</a:t>
            </a:r>
          </a:p>
          <a:p>
            <a:pPr marL="0" lvl="0" indent="0" algn="ctr">
              <a:lnSpc>
                <a:spcPts val="6160"/>
              </a:lnSpc>
            </a:pPr>
            <a:endParaRPr lang="en-US" sz="4700" b="1">
              <a:solidFill>
                <a:srgbClr val="F06133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48590"/>
            <a:ext cx="18288000" cy="10584180"/>
          </a:xfrm>
          <a:custGeom>
            <a:avLst/>
            <a:gdLst/>
            <a:ahLst/>
            <a:cxnLst/>
            <a:rect l="l" t="t" r="r" b="b"/>
            <a:pathLst>
              <a:path w="18288000" h="10584180">
                <a:moveTo>
                  <a:pt x="0" y="0"/>
                </a:moveTo>
                <a:lnTo>
                  <a:pt x="18288000" y="0"/>
                </a:lnTo>
                <a:lnTo>
                  <a:pt x="18288000" y="10584180"/>
                </a:lnTo>
                <a:lnTo>
                  <a:pt x="0" y="105841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-19050"/>
            <a:ext cx="18402920" cy="10287002"/>
          </a:xfrm>
          <a:custGeom>
            <a:avLst/>
            <a:gdLst/>
            <a:ahLst/>
            <a:cxnLst/>
            <a:rect l="l" t="t" r="r" b="b"/>
            <a:pathLst>
              <a:path w="18402920" h="10287002">
                <a:moveTo>
                  <a:pt x="0" y="0"/>
                </a:moveTo>
                <a:lnTo>
                  <a:pt x="18402920" y="0"/>
                </a:lnTo>
                <a:lnTo>
                  <a:pt x="18402920" y="10287002"/>
                </a:lnTo>
                <a:lnTo>
                  <a:pt x="0" y="10287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11" t="-12116" r="-12140" b="-6417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42310" cy="10287000"/>
          </a:xfrm>
          <a:custGeom>
            <a:avLst/>
            <a:gdLst/>
            <a:ahLst/>
            <a:cxnLst/>
            <a:rect l="l" t="t" r="r" b="b"/>
            <a:pathLst>
              <a:path w="18342310" h="10287000">
                <a:moveTo>
                  <a:pt x="0" y="0"/>
                </a:moveTo>
                <a:lnTo>
                  <a:pt x="18342310" y="0"/>
                </a:lnTo>
                <a:lnTo>
                  <a:pt x="1834231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63" t="-13974" r="-13360" b="-5745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526467" cy="10550769"/>
          </a:xfrm>
          <a:custGeom>
            <a:avLst/>
            <a:gdLst/>
            <a:ahLst/>
            <a:cxnLst/>
            <a:rect l="l" t="t" r="r" b="b"/>
            <a:pathLst>
              <a:path w="18526467" h="10550769">
                <a:moveTo>
                  <a:pt x="0" y="0"/>
                </a:moveTo>
                <a:lnTo>
                  <a:pt x="18526467" y="0"/>
                </a:lnTo>
                <a:lnTo>
                  <a:pt x="18526467" y="10550769"/>
                </a:lnTo>
                <a:lnTo>
                  <a:pt x="0" y="105507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5" t="-10763" r="-11395" b="-6086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13302" cy="10287000"/>
          </a:xfrm>
          <a:custGeom>
            <a:avLst/>
            <a:gdLst/>
            <a:ahLst/>
            <a:cxnLst/>
            <a:rect l="l" t="t" r="r" b="b"/>
            <a:pathLst>
              <a:path w="18313302" h="10287000">
                <a:moveTo>
                  <a:pt x="0" y="0"/>
                </a:moveTo>
                <a:lnTo>
                  <a:pt x="18313302" y="0"/>
                </a:lnTo>
                <a:lnTo>
                  <a:pt x="1831330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92" t="-11243" r="-10952" b="-5606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Imagen que contiene texto, captura de pantalla, laptop, monitor  Descripción generada automáticamente"/>
          <p:cNvSpPr/>
          <p:nvPr/>
        </p:nvSpPr>
        <p:spPr>
          <a:xfrm>
            <a:off x="20" y="11"/>
            <a:ext cx="18287980" cy="10286990"/>
          </a:xfrm>
          <a:custGeom>
            <a:avLst/>
            <a:gdLst/>
            <a:ahLst/>
            <a:cxnLst/>
            <a:rect l="l" t="t" r="r" b="b"/>
            <a:pathLst>
              <a:path w="18287980" h="10286990">
                <a:moveTo>
                  <a:pt x="0" y="0"/>
                </a:moveTo>
                <a:lnTo>
                  <a:pt x="18287980" y="0"/>
                </a:lnTo>
                <a:lnTo>
                  <a:pt x="18287980" y="10286989"/>
                </a:lnTo>
                <a:lnTo>
                  <a:pt x="0" y="102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3" t="-2995" r="-8008" b="-9297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-904404" y="2434373"/>
            <a:ext cx="6761229" cy="8288721"/>
          </a:xfrm>
          <a:custGeom>
            <a:avLst/>
            <a:gdLst/>
            <a:ahLst/>
            <a:cxnLst/>
            <a:rect l="l" t="t" r="r" b="b"/>
            <a:pathLst>
              <a:path w="6761229" h="8288721">
                <a:moveTo>
                  <a:pt x="0" y="0"/>
                </a:moveTo>
                <a:lnTo>
                  <a:pt x="6761229" y="0"/>
                </a:lnTo>
                <a:lnTo>
                  <a:pt x="6761229" y="8288722"/>
                </a:lnTo>
                <a:lnTo>
                  <a:pt x="0" y="82887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7707383" y="4035559"/>
            <a:ext cx="14533054" cy="511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08"/>
              </a:lnSpc>
            </a:pPr>
            <a:r>
              <a:rPr lang="en-US" sz="1146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KIT del líder y educador </a:t>
            </a:r>
          </a:p>
          <a:p>
            <a:pPr marL="0" lvl="0" indent="0" algn="l">
              <a:lnSpc>
                <a:spcPts val="13408"/>
              </a:lnSpc>
              <a:spcBef>
                <a:spcPct val="0"/>
              </a:spcBef>
            </a:pPr>
            <a:r>
              <a:rPr lang="en-US" sz="1146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virtuoso</a:t>
            </a:r>
          </a:p>
        </p:txBody>
      </p:sp>
      <p:sp>
        <p:nvSpPr>
          <p:cNvPr id="5" name="Freeform 5"/>
          <p:cNvSpPr/>
          <p:nvPr/>
        </p:nvSpPr>
        <p:spPr>
          <a:xfrm>
            <a:off x="-479775" y="1483604"/>
            <a:ext cx="8187158" cy="8803396"/>
          </a:xfrm>
          <a:custGeom>
            <a:avLst/>
            <a:gdLst/>
            <a:ahLst/>
            <a:cxnLst/>
            <a:rect l="l" t="t" r="r" b="b"/>
            <a:pathLst>
              <a:path w="8187158" h="8803396">
                <a:moveTo>
                  <a:pt x="0" y="0"/>
                </a:moveTo>
                <a:lnTo>
                  <a:pt x="8187158" y="0"/>
                </a:lnTo>
                <a:lnTo>
                  <a:pt x="8187158" y="8803396"/>
                </a:lnTo>
                <a:lnTo>
                  <a:pt x="0" y="88033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426938" y="-6583317"/>
            <a:ext cx="1434092" cy="18287917"/>
            <a:chOff x="0" y="0"/>
            <a:chExt cx="377703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703" cy="4816571"/>
            </a:xfrm>
            <a:custGeom>
              <a:avLst/>
              <a:gdLst/>
              <a:ahLst/>
              <a:cxnLst/>
              <a:rect l="l" t="t" r="r" b="b"/>
              <a:pathLst>
                <a:path w="377703" h="4816571">
                  <a:moveTo>
                    <a:pt x="0" y="0"/>
                  </a:moveTo>
                  <a:lnTo>
                    <a:pt x="377703" y="0"/>
                  </a:lnTo>
                  <a:lnTo>
                    <a:pt x="377703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1E5D6D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77703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289266" y="4015552"/>
            <a:ext cx="4548230" cy="691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41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Nombre del líder</a:t>
            </a:r>
          </a:p>
        </p:txBody>
      </p:sp>
      <p:sp>
        <p:nvSpPr>
          <p:cNvPr id="6" name="Freeform 6" descr="Icono  Descripción generada automáticamente"/>
          <p:cNvSpPr/>
          <p:nvPr/>
        </p:nvSpPr>
        <p:spPr>
          <a:xfrm>
            <a:off x="16329933" y="0"/>
            <a:ext cx="1858734" cy="1752437"/>
          </a:xfrm>
          <a:custGeom>
            <a:avLst/>
            <a:gdLst/>
            <a:ahLst/>
            <a:cxnLst/>
            <a:rect l="l" t="t" r="r" b="b"/>
            <a:pathLst>
              <a:path w="1858734" h="1752437">
                <a:moveTo>
                  <a:pt x="0" y="0"/>
                </a:moveTo>
                <a:lnTo>
                  <a:pt x="1858734" y="0"/>
                </a:lnTo>
                <a:lnTo>
                  <a:pt x="1858734" y="1752437"/>
                </a:lnTo>
                <a:lnTo>
                  <a:pt x="0" y="1752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718836" y="2122809"/>
            <a:ext cx="17217724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0"/>
              </a:lnSpc>
            </a:pPr>
            <a:r>
              <a:rPr lang="en-US" sz="650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KIT DEL EDUCADOR VIRTUOSO</a:t>
            </a:r>
          </a:p>
        </p:txBody>
      </p:sp>
      <p:sp>
        <p:nvSpPr>
          <p:cNvPr id="8" name="Freeform 8"/>
          <p:cNvSpPr/>
          <p:nvPr/>
        </p:nvSpPr>
        <p:spPr>
          <a:xfrm>
            <a:off x="1499118" y="3414467"/>
            <a:ext cx="809865" cy="809865"/>
          </a:xfrm>
          <a:custGeom>
            <a:avLst/>
            <a:gdLst/>
            <a:ahLst/>
            <a:cxnLst/>
            <a:rect l="l" t="t" r="r" b="b"/>
            <a:pathLst>
              <a:path w="809865" h="809865">
                <a:moveTo>
                  <a:pt x="0" y="0"/>
                </a:moveTo>
                <a:lnTo>
                  <a:pt x="809865" y="0"/>
                </a:lnTo>
                <a:lnTo>
                  <a:pt x="809865" y="809865"/>
                </a:lnTo>
                <a:lnTo>
                  <a:pt x="0" y="8098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>
            <a:off x="1499118" y="7929777"/>
            <a:ext cx="809865" cy="809865"/>
          </a:xfrm>
          <a:custGeom>
            <a:avLst/>
            <a:gdLst/>
            <a:ahLst/>
            <a:cxnLst/>
            <a:rect l="l" t="t" r="r" b="b"/>
            <a:pathLst>
              <a:path w="809865" h="809865">
                <a:moveTo>
                  <a:pt x="0" y="0"/>
                </a:moveTo>
                <a:lnTo>
                  <a:pt x="809865" y="0"/>
                </a:lnTo>
                <a:lnTo>
                  <a:pt x="809865" y="809865"/>
                </a:lnTo>
                <a:lnTo>
                  <a:pt x="0" y="8098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10"/>
          <p:cNvSpPr/>
          <p:nvPr/>
        </p:nvSpPr>
        <p:spPr>
          <a:xfrm>
            <a:off x="1499118" y="4576256"/>
            <a:ext cx="809865" cy="809865"/>
          </a:xfrm>
          <a:custGeom>
            <a:avLst/>
            <a:gdLst/>
            <a:ahLst/>
            <a:cxnLst/>
            <a:rect l="l" t="t" r="r" b="b"/>
            <a:pathLst>
              <a:path w="809865" h="809865">
                <a:moveTo>
                  <a:pt x="0" y="0"/>
                </a:moveTo>
                <a:lnTo>
                  <a:pt x="809865" y="0"/>
                </a:lnTo>
                <a:lnTo>
                  <a:pt x="809865" y="809865"/>
                </a:lnTo>
                <a:lnTo>
                  <a:pt x="0" y="8098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>
          <a:xfrm>
            <a:off x="1499118" y="5776646"/>
            <a:ext cx="809865" cy="809865"/>
          </a:xfrm>
          <a:custGeom>
            <a:avLst/>
            <a:gdLst/>
            <a:ahLst/>
            <a:cxnLst/>
            <a:rect l="l" t="t" r="r" b="b"/>
            <a:pathLst>
              <a:path w="809865" h="809865">
                <a:moveTo>
                  <a:pt x="0" y="0"/>
                </a:moveTo>
                <a:lnTo>
                  <a:pt x="809865" y="0"/>
                </a:lnTo>
                <a:lnTo>
                  <a:pt x="809865" y="809866"/>
                </a:lnTo>
                <a:lnTo>
                  <a:pt x="0" y="809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" name="Freeform 12"/>
          <p:cNvSpPr/>
          <p:nvPr/>
        </p:nvSpPr>
        <p:spPr>
          <a:xfrm>
            <a:off x="1499118" y="6967512"/>
            <a:ext cx="809865" cy="809865"/>
          </a:xfrm>
          <a:custGeom>
            <a:avLst/>
            <a:gdLst/>
            <a:ahLst/>
            <a:cxnLst/>
            <a:rect l="l" t="t" r="r" b="b"/>
            <a:pathLst>
              <a:path w="809865" h="809865">
                <a:moveTo>
                  <a:pt x="0" y="0"/>
                </a:moveTo>
                <a:lnTo>
                  <a:pt x="809865" y="0"/>
                </a:lnTo>
                <a:lnTo>
                  <a:pt x="809865" y="809865"/>
                </a:lnTo>
                <a:lnTo>
                  <a:pt x="0" y="8098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TextBox 13"/>
          <p:cNvSpPr txBox="1"/>
          <p:nvPr/>
        </p:nvSpPr>
        <p:spPr>
          <a:xfrm>
            <a:off x="2482090" y="3504908"/>
            <a:ext cx="15805910" cy="1090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6"/>
              </a:lnSpc>
            </a:pPr>
            <a:r>
              <a:rPr lang="en-US" sz="33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Conócete: </a:t>
            </a:r>
            <a:r>
              <a:rPr lang="en-US" sz="33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test de temperamento → tu virtud-desafío.</a:t>
            </a:r>
          </a:p>
          <a:p>
            <a:pPr algn="l">
              <a:lnSpc>
                <a:spcPts val="4226"/>
              </a:lnSpc>
            </a:pPr>
            <a:endParaRPr lang="en-US" sz="3302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82090" y="4686248"/>
            <a:ext cx="15805910" cy="1090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6"/>
              </a:lnSpc>
            </a:pPr>
            <a:r>
              <a:rPr lang="en-US" sz="33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Descubre tu misión: </a:t>
            </a:r>
            <a:r>
              <a:rPr lang="en-US" sz="33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frase “Mi misión como educador es…”.</a:t>
            </a:r>
          </a:p>
          <a:p>
            <a:pPr algn="l">
              <a:lnSpc>
                <a:spcPts val="4226"/>
              </a:lnSpc>
            </a:pPr>
            <a:endParaRPr lang="en-US" sz="3302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482090" y="5886762"/>
            <a:ext cx="15805910" cy="1090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6"/>
              </a:lnSpc>
            </a:pPr>
            <a:r>
              <a:rPr lang="en-US" sz="33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Plan de acción: </a:t>
            </a:r>
            <a:r>
              <a:rPr lang="en-US" sz="33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valores → hábito → virtud → líder virtuoso.</a:t>
            </a:r>
          </a:p>
          <a:p>
            <a:pPr algn="l">
              <a:lnSpc>
                <a:spcPts val="4226"/>
              </a:lnSpc>
            </a:pPr>
            <a:endParaRPr lang="en-US" sz="3302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482090" y="7029878"/>
            <a:ext cx="15805910" cy="1090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6"/>
              </a:lnSpc>
            </a:pPr>
            <a:r>
              <a:rPr lang="en-US" sz="33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Acuerdo de liderazgo y mentoría: </a:t>
            </a:r>
            <a:r>
              <a:rPr lang="en-US" sz="33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expectativas y compromiso mutuo.</a:t>
            </a:r>
          </a:p>
          <a:p>
            <a:pPr algn="l">
              <a:lnSpc>
                <a:spcPts val="4226"/>
              </a:lnSpc>
            </a:pPr>
            <a:endParaRPr lang="en-US" sz="3302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06604" y="8157094"/>
            <a:ext cx="15416025" cy="1919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2"/>
              </a:lnSpc>
            </a:pPr>
            <a:r>
              <a:rPr lang="en-US" sz="3220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     </a:t>
            </a:r>
            <a:r>
              <a:rPr lang="en-US" sz="3220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Experimento de liderazgo:</a:t>
            </a:r>
          </a:p>
          <a:p>
            <a:pPr marL="1138087" lvl="2" indent="-379362" algn="l">
              <a:lnSpc>
                <a:spcPts val="3373"/>
              </a:lnSpc>
              <a:buFont typeface="Arial"/>
              <a:buChar char="⚬"/>
            </a:pPr>
            <a:r>
              <a:rPr lang="en-US" sz="2635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Cambia un comportamiento → hipótesis → prueba → datos → reflexión.</a:t>
            </a:r>
          </a:p>
          <a:p>
            <a:pPr marL="1138087" lvl="2" indent="-379362" algn="l">
              <a:lnSpc>
                <a:spcPts val="3373"/>
              </a:lnSpc>
              <a:buFont typeface="Arial"/>
              <a:buChar char="⚬"/>
            </a:pPr>
            <a:r>
              <a:rPr lang="en-US" sz="2635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Ejemplo: “Si soy más amable, el estudiante y/o maestro se desempañará mejor.”</a:t>
            </a:r>
          </a:p>
          <a:p>
            <a:pPr algn="l">
              <a:lnSpc>
                <a:spcPts val="4122"/>
              </a:lnSpc>
            </a:pPr>
            <a:endParaRPr lang="en-US" sz="2635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wip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2218" y="0"/>
            <a:ext cx="18460218" cy="10287000"/>
          </a:xfrm>
          <a:custGeom>
            <a:avLst/>
            <a:gdLst/>
            <a:ahLst/>
            <a:cxnLst/>
            <a:rect l="l" t="t" r="r" b="b"/>
            <a:pathLst>
              <a:path w="18460218" h="10287000">
                <a:moveTo>
                  <a:pt x="0" y="0"/>
                </a:moveTo>
                <a:lnTo>
                  <a:pt x="18460218" y="0"/>
                </a:lnTo>
                <a:lnTo>
                  <a:pt x="184602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11" b="-12262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1028700" y="607581"/>
            <a:ext cx="6519911" cy="189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200" b="1">
                <a:solidFill>
                  <a:srgbClr val="262261"/>
                </a:solidFill>
                <a:latin typeface="Gordita Bold"/>
                <a:ea typeface="Gordita Bold"/>
                <a:cs typeface="Gordita Bold"/>
                <a:sym typeface="Gordita Bold"/>
              </a:rPr>
              <a:t>Test del Temperamento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367687"/>
            <a:ext cx="6390028" cy="2828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661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“No puedo guiar bien a otros si no me conozco primero. Mi temperamento no me define, pero sí me indica qué debo trabajar para crecer como educador, me ayuda a identificar mi virtud desafío para ser un líder virtuoso”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544" y="559704"/>
            <a:ext cx="5627951" cy="5627951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3" t="-2995" r="-8008" b="-9297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2073966" y="2539934"/>
            <a:ext cx="14140067" cy="5245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773"/>
              </a:lnSpc>
              <a:spcBef>
                <a:spcPct val="0"/>
              </a:spcBef>
            </a:pPr>
            <a:r>
              <a:rPr lang="en-US" sz="11772" b="1">
                <a:solidFill>
                  <a:srgbClr val="F6C533"/>
                </a:solidFill>
                <a:latin typeface="Gordita Bold"/>
                <a:ea typeface="Gordita Bold"/>
                <a:cs typeface="Gordita Bold"/>
                <a:sym typeface="Gordita Bold"/>
              </a:rPr>
              <a:t>Descubrir y acompañar la misión personal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288814" y="-6445205"/>
            <a:ext cx="1710317" cy="18287917"/>
            <a:chOff x="0" y="0"/>
            <a:chExt cx="450454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454" cy="4816571"/>
            </a:xfrm>
            <a:custGeom>
              <a:avLst/>
              <a:gdLst/>
              <a:ahLst/>
              <a:cxnLst/>
              <a:rect l="l" t="t" r="r" b="b"/>
              <a:pathLst>
                <a:path w="450454" h="4816571">
                  <a:moveTo>
                    <a:pt x="0" y="0"/>
                  </a:moveTo>
                  <a:lnTo>
                    <a:pt x="450454" y="0"/>
                  </a:lnTo>
                  <a:lnTo>
                    <a:pt x="450454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F4B700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454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18836" y="2260922"/>
            <a:ext cx="17217724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0"/>
              </a:lnSpc>
            </a:pPr>
            <a:r>
              <a:rPr lang="en-US" sz="650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Descubre tu misión y propósito</a:t>
            </a:r>
          </a:p>
        </p:txBody>
      </p:sp>
      <p:grpSp>
        <p:nvGrpSpPr>
          <p:cNvPr id="6" name="Group 6"/>
          <p:cNvGrpSpPr/>
          <p:nvPr/>
        </p:nvGrpSpPr>
        <p:grpSpPr>
          <a:xfrm rot="5400276">
            <a:off x="7377886" y="-1293662"/>
            <a:ext cx="3532228" cy="15401789"/>
            <a:chOff x="0" y="0"/>
            <a:chExt cx="930299" cy="40564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0299" cy="4056438"/>
            </a:xfrm>
            <a:custGeom>
              <a:avLst/>
              <a:gdLst/>
              <a:ahLst/>
              <a:cxnLst/>
              <a:rect l="l" t="t" r="r" b="b"/>
              <a:pathLst>
                <a:path w="930299" h="4056438">
                  <a:moveTo>
                    <a:pt x="153426" y="0"/>
                  </a:moveTo>
                  <a:lnTo>
                    <a:pt x="776873" y="0"/>
                  </a:lnTo>
                  <a:cubicBezTo>
                    <a:pt x="817564" y="0"/>
                    <a:pt x="856589" y="16164"/>
                    <a:pt x="885361" y="44937"/>
                  </a:cubicBezTo>
                  <a:cubicBezTo>
                    <a:pt x="914134" y="73710"/>
                    <a:pt x="930299" y="112735"/>
                    <a:pt x="930299" y="153426"/>
                  </a:cubicBezTo>
                  <a:lnTo>
                    <a:pt x="930299" y="3903013"/>
                  </a:lnTo>
                  <a:cubicBezTo>
                    <a:pt x="930299" y="3943703"/>
                    <a:pt x="914134" y="3982728"/>
                    <a:pt x="885361" y="4011501"/>
                  </a:cubicBezTo>
                  <a:cubicBezTo>
                    <a:pt x="856589" y="4040274"/>
                    <a:pt x="817564" y="4056438"/>
                    <a:pt x="776873" y="4056438"/>
                  </a:cubicBezTo>
                  <a:lnTo>
                    <a:pt x="153426" y="4056438"/>
                  </a:lnTo>
                  <a:cubicBezTo>
                    <a:pt x="112735" y="4056438"/>
                    <a:pt x="73710" y="4040274"/>
                    <a:pt x="44937" y="4011501"/>
                  </a:cubicBezTo>
                  <a:cubicBezTo>
                    <a:pt x="16164" y="3982728"/>
                    <a:pt x="0" y="3943703"/>
                    <a:pt x="0" y="3903013"/>
                  </a:cubicBezTo>
                  <a:lnTo>
                    <a:pt x="0" y="153426"/>
                  </a:lnTo>
                  <a:cubicBezTo>
                    <a:pt x="0" y="112735"/>
                    <a:pt x="16164" y="73710"/>
                    <a:pt x="44937" y="44937"/>
                  </a:cubicBezTo>
                  <a:cubicBezTo>
                    <a:pt x="73710" y="16164"/>
                    <a:pt x="112735" y="0"/>
                    <a:pt x="153426" y="0"/>
                  </a:cubicBezTo>
                  <a:close/>
                </a:path>
              </a:pathLst>
            </a:custGeom>
            <a:solidFill>
              <a:srgbClr val="23788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930299" cy="4113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727351" y="4825365"/>
            <a:ext cx="14833244" cy="94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0"/>
              </a:lnSpc>
            </a:pPr>
            <a:r>
              <a:rPr lang="en-US" sz="56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Mi misión como educador es</a:t>
            </a:r>
          </a:p>
        </p:txBody>
      </p:sp>
      <p:sp>
        <p:nvSpPr>
          <p:cNvPr id="10" name="Freeform 10" descr="Icono  Descripción generada automáticamente"/>
          <p:cNvSpPr/>
          <p:nvPr/>
        </p:nvSpPr>
        <p:spPr>
          <a:xfrm>
            <a:off x="16329933" y="0"/>
            <a:ext cx="1858734" cy="1752437"/>
          </a:xfrm>
          <a:custGeom>
            <a:avLst/>
            <a:gdLst/>
            <a:ahLst/>
            <a:cxnLst/>
            <a:rect l="l" t="t" r="r" b="b"/>
            <a:pathLst>
              <a:path w="1858734" h="1752437">
                <a:moveTo>
                  <a:pt x="0" y="0"/>
                </a:moveTo>
                <a:lnTo>
                  <a:pt x="1858734" y="0"/>
                </a:lnTo>
                <a:lnTo>
                  <a:pt x="1858734" y="1752437"/>
                </a:lnTo>
                <a:lnTo>
                  <a:pt x="0" y="1752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AutoShape 11"/>
          <p:cNvSpPr/>
          <p:nvPr/>
        </p:nvSpPr>
        <p:spPr>
          <a:xfrm>
            <a:off x="3144709" y="6931107"/>
            <a:ext cx="12649646" cy="0"/>
          </a:xfrm>
          <a:prstGeom prst="line">
            <a:avLst/>
          </a:prstGeom>
          <a:ln w="857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469491" y="-6744864"/>
            <a:ext cx="1348993" cy="18287917"/>
            <a:chOff x="0" y="0"/>
            <a:chExt cx="355290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5290" cy="4816571"/>
            </a:xfrm>
            <a:custGeom>
              <a:avLst/>
              <a:gdLst/>
              <a:ahLst/>
              <a:cxnLst/>
              <a:rect l="l" t="t" r="r" b="b"/>
              <a:pathLst>
                <a:path w="355290" h="4816571">
                  <a:moveTo>
                    <a:pt x="0" y="0"/>
                  </a:moveTo>
                  <a:lnTo>
                    <a:pt x="355290" y="0"/>
                  </a:lnTo>
                  <a:lnTo>
                    <a:pt x="355290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1E5D6D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55290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18836" y="1961262"/>
            <a:ext cx="17217724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0"/>
              </a:lnSpc>
            </a:pPr>
            <a:r>
              <a:rPr lang="en-US" sz="650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Taller Descubre Tu Misión</a:t>
            </a:r>
          </a:p>
        </p:txBody>
      </p:sp>
      <p:grpSp>
        <p:nvGrpSpPr>
          <p:cNvPr id="6" name="Group 6"/>
          <p:cNvGrpSpPr/>
          <p:nvPr/>
        </p:nvGrpSpPr>
        <p:grpSpPr>
          <a:xfrm rot="5400276">
            <a:off x="3597367" y="973028"/>
            <a:ext cx="2851799" cy="8608633"/>
            <a:chOff x="0" y="0"/>
            <a:chExt cx="751091" cy="22672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51091" cy="2267294"/>
            </a:xfrm>
            <a:custGeom>
              <a:avLst/>
              <a:gdLst/>
              <a:ahLst/>
              <a:cxnLst/>
              <a:rect l="l" t="t" r="r" b="b"/>
              <a:pathLst>
                <a:path w="751091" h="2267294">
                  <a:moveTo>
                    <a:pt x="190032" y="0"/>
                  </a:moveTo>
                  <a:lnTo>
                    <a:pt x="561059" y="0"/>
                  </a:lnTo>
                  <a:cubicBezTo>
                    <a:pt x="666011" y="0"/>
                    <a:pt x="751091" y="85080"/>
                    <a:pt x="751091" y="190032"/>
                  </a:cubicBezTo>
                  <a:lnTo>
                    <a:pt x="751091" y="2077262"/>
                  </a:lnTo>
                  <a:cubicBezTo>
                    <a:pt x="751091" y="2127661"/>
                    <a:pt x="731070" y="2175997"/>
                    <a:pt x="695432" y="2211635"/>
                  </a:cubicBezTo>
                  <a:cubicBezTo>
                    <a:pt x="659794" y="2247273"/>
                    <a:pt x="611458" y="2267294"/>
                    <a:pt x="561059" y="2267294"/>
                  </a:cubicBezTo>
                  <a:lnTo>
                    <a:pt x="190032" y="2267294"/>
                  </a:lnTo>
                  <a:cubicBezTo>
                    <a:pt x="139633" y="2267294"/>
                    <a:pt x="91297" y="2247273"/>
                    <a:pt x="55659" y="2211635"/>
                  </a:cubicBezTo>
                  <a:cubicBezTo>
                    <a:pt x="20021" y="2175997"/>
                    <a:pt x="0" y="2127661"/>
                    <a:pt x="0" y="2077262"/>
                  </a:cubicBezTo>
                  <a:lnTo>
                    <a:pt x="0" y="190032"/>
                  </a:lnTo>
                  <a:cubicBezTo>
                    <a:pt x="0" y="139633"/>
                    <a:pt x="20021" y="91297"/>
                    <a:pt x="55659" y="55659"/>
                  </a:cubicBezTo>
                  <a:cubicBezTo>
                    <a:pt x="91297" y="20021"/>
                    <a:pt x="139633" y="0"/>
                    <a:pt x="190032" y="0"/>
                  </a:cubicBezTo>
                  <a:close/>
                </a:path>
              </a:pathLst>
            </a:custGeom>
            <a:solidFill>
              <a:srgbClr val="F06133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751091" cy="2324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5093" y="3663916"/>
            <a:ext cx="7557689" cy="2818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4"/>
              </a:lnSpc>
            </a:pPr>
            <a:endParaRPr/>
          </a:p>
          <a:p>
            <a:pPr algn="l">
              <a:lnSpc>
                <a:spcPts val="3714"/>
              </a:lnSpc>
            </a:pPr>
            <a:r>
              <a:rPr lang="en-US" sz="29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1. ¿Quién soy yo? (¿Cuál es mi historia?, ¿y mis talentos?)</a:t>
            </a:r>
          </a:p>
          <a:p>
            <a:pPr algn="l">
              <a:lnSpc>
                <a:spcPts val="3714"/>
              </a:lnSpc>
            </a:pPr>
            <a:r>
              <a:rPr lang="en-US" sz="29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2. Frente a qué reto, social o cultural, me siento llamado a responder con pasión y dedicación?</a:t>
            </a:r>
          </a:p>
        </p:txBody>
      </p:sp>
      <p:sp>
        <p:nvSpPr>
          <p:cNvPr id="10" name="Freeform 10" descr="Icono  Descripción generada automáticamente"/>
          <p:cNvSpPr/>
          <p:nvPr/>
        </p:nvSpPr>
        <p:spPr>
          <a:xfrm>
            <a:off x="16329933" y="0"/>
            <a:ext cx="1858734" cy="1752437"/>
          </a:xfrm>
          <a:custGeom>
            <a:avLst/>
            <a:gdLst/>
            <a:ahLst/>
            <a:cxnLst/>
            <a:rect l="l" t="t" r="r" b="b"/>
            <a:pathLst>
              <a:path w="1858734" h="1752437">
                <a:moveTo>
                  <a:pt x="0" y="0"/>
                </a:moveTo>
                <a:lnTo>
                  <a:pt x="1858734" y="0"/>
                </a:lnTo>
                <a:lnTo>
                  <a:pt x="1858734" y="1752437"/>
                </a:lnTo>
                <a:lnTo>
                  <a:pt x="0" y="1752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TextBox 11"/>
          <p:cNvSpPr txBox="1"/>
          <p:nvPr/>
        </p:nvSpPr>
        <p:spPr>
          <a:xfrm>
            <a:off x="718836" y="3211934"/>
            <a:ext cx="8911497" cy="951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4"/>
              </a:lnSpc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Para descubrir tu misión, hazte dos preguntas:</a:t>
            </a:r>
          </a:p>
          <a:p>
            <a:pPr algn="l">
              <a:lnSpc>
                <a:spcPts val="3714"/>
              </a:lnSpc>
            </a:pPr>
            <a:endParaRPr lang="en-US" sz="2902" b="1">
              <a:solidFill>
                <a:srgbClr val="26226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67518" y="7649627"/>
            <a:ext cx="9106310" cy="224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0458" lvl="1" indent="-250229" algn="l">
              <a:lnSpc>
                <a:spcPts val="2967"/>
              </a:lnSpc>
              <a:buFont typeface="Arial"/>
              <a:buChar char="•"/>
            </a:pPr>
            <a:r>
              <a:rPr lang="en-US" sz="2318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Tu misión está relacionada con tu historia y con tus talentos. Pregúntate: ¿Qué se me da bien? ¿Qué dice la gente de mí? Mis dones y talentos pueden estar relacionados con mi temperamento, mi carácter, mi cuerpo, mi corazón, mi voluntad, mi mente.</a:t>
            </a:r>
          </a:p>
          <a:p>
            <a:pPr algn="l">
              <a:lnSpc>
                <a:spcPts val="2967"/>
              </a:lnSpc>
            </a:pPr>
            <a:endParaRPr lang="en-US" sz="2318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67518" y="7008391"/>
            <a:ext cx="8911497" cy="484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4"/>
              </a:lnSpc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Tus talentos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61217" y="6966945"/>
            <a:ext cx="8911497" cy="484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4"/>
              </a:lnSpc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Tu declaración de misión personal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92879" y="7565651"/>
            <a:ext cx="8262731" cy="260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7"/>
              </a:lnSpc>
            </a:pPr>
            <a:r>
              <a:rPr lang="en-US" sz="2318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Debe apuntar al reto social o cultural al que te sientes convocado, con pasión y dedicación.</a:t>
            </a:r>
          </a:p>
          <a:p>
            <a:pPr marL="500458" lvl="1" indent="-250229" algn="l">
              <a:lnSpc>
                <a:spcPts val="2967"/>
              </a:lnSpc>
              <a:buFont typeface="Arial"/>
              <a:buChar char="•"/>
            </a:pPr>
            <a:r>
              <a:rPr lang="en-US" sz="2318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Lo suficientemente amplio como para poder conseguirlo de chas formas distintas.</a:t>
            </a:r>
          </a:p>
          <a:p>
            <a:pPr marL="500458" lvl="1" indent="-250229" algn="l">
              <a:lnSpc>
                <a:spcPts val="2967"/>
              </a:lnSpc>
              <a:buFont typeface="Arial"/>
              <a:buChar char="•"/>
            </a:pPr>
            <a:r>
              <a:rPr lang="en-US" sz="2318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Lo suficientemente especifico como para que te sientas impelido por él, personalmente, todos los días.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4172" y="3128457"/>
            <a:ext cx="3900145" cy="3900145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85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15814" y="0"/>
            <a:ext cx="9605320" cy="10725912"/>
            <a:chOff x="0" y="0"/>
            <a:chExt cx="2529796" cy="2824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9796" cy="2824932"/>
            </a:xfrm>
            <a:custGeom>
              <a:avLst/>
              <a:gdLst/>
              <a:ahLst/>
              <a:cxnLst/>
              <a:rect l="l" t="t" r="r" b="b"/>
              <a:pathLst>
                <a:path w="2529796" h="2824932">
                  <a:moveTo>
                    <a:pt x="0" y="0"/>
                  </a:moveTo>
                  <a:lnTo>
                    <a:pt x="2529796" y="0"/>
                  </a:lnTo>
                  <a:lnTo>
                    <a:pt x="2529796" y="2824932"/>
                  </a:lnTo>
                  <a:lnTo>
                    <a:pt x="0" y="2824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529796" cy="28820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77647" y="3146654"/>
            <a:ext cx="7423621" cy="6395858"/>
            <a:chOff x="0" y="0"/>
            <a:chExt cx="7370393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70394" cy="6350000"/>
            </a:xfrm>
            <a:custGeom>
              <a:avLst/>
              <a:gdLst/>
              <a:ahLst/>
              <a:cxnLst/>
              <a:rect l="l" t="t" r="r" b="b"/>
              <a:pathLst>
                <a:path w="7370394" h="6350000">
                  <a:moveTo>
                    <a:pt x="5896315" y="6350000"/>
                  </a:moveTo>
                  <a:lnTo>
                    <a:pt x="1474079" y="6350000"/>
                  </a:lnTo>
                  <a:cubicBezTo>
                    <a:pt x="660387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660387" y="0"/>
                    <a:pt x="1474079" y="0"/>
                  </a:cubicBezTo>
                  <a:lnTo>
                    <a:pt x="5896315" y="0"/>
                  </a:lnTo>
                  <a:cubicBezTo>
                    <a:pt x="6710006" y="0"/>
                    <a:pt x="7370394" y="568960"/>
                    <a:pt x="7370394" y="1270000"/>
                  </a:cubicBezTo>
                  <a:lnTo>
                    <a:pt x="7370394" y="5080000"/>
                  </a:lnTo>
                  <a:cubicBezTo>
                    <a:pt x="7370394" y="5781040"/>
                    <a:pt x="6710006" y="6350000"/>
                    <a:pt x="5896315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5575" r="-25575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Freeform 7"/>
          <p:cNvSpPr/>
          <p:nvPr/>
        </p:nvSpPr>
        <p:spPr>
          <a:xfrm>
            <a:off x="603771" y="6914463"/>
            <a:ext cx="7785287" cy="3811449"/>
          </a:xfrm>
          <a:custGeom>
            <a:avLst/>
            <a:gdLst/>
            <a:ahLst/>
            <a:cxnLst/>
            <a:rect l="l" t="t" r="r" b="b"/>
            <a:pathLst>
              <a:path w="7785287" h="3811449">
                <a:moveTo>
                  <a:pt x="0" y="0"/>
                </a:moveTo>
                <a:lnTo>
                  <a:pt x="7785287" y="0"/>
                </a:lnTo>
                <a:lnTo>
                  <a:pt x="7785287" y="3811449"/>
                </a:lnTo>
                <a:lnTo>
                  <a:pt x="0" y="38114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746" b="-15746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TextBox 8"/>
          <p:cNvSpPr txBox="1"/>
          <p:nvPr/>
        </p:nvSpPr>
        <p:spPr>
          <a:xfrm>
            <a:off x="9552288" y="551685"/>
            <a:ext cx="8274340" cy="2303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999" i="1">
                <a:solidFill>
                  <a:srgbClr val="26226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El estudiante no es un número, es una persona con talentos y sueños. </a:t>
            </a:r>
            <a:r>
              <a:rPr lang="en-US" sz="3999" b="1" i="1">
                <a:solidFill>
                  <a:srgbClr val="26226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Ustedes pueden ser los que enciendan esa chispa.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70735"/>
            <a:ext cx="7094469" cy="1780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2"/>
              </a:lnSpc>
            </a:pPr>
            <a:r>
              <a:rPr lang="en-US" sz="4299" b="1">
                <a:solidFill>
                  <a:srgbClr val="F4B700"/>
                </a:solidFill>
                <a:latin typeface="Poppins Bold"/>
                <a:ea typeface="Poppins Bold"/>
                <a:cs typeface="Poppins Bold"/>
                <a:sym typeface="Poppins Bold"/>
              </a:rPr>
              <a:t>¿Cómo apoyarlos en las decisiones del día a día?</a:t>
            </a:r>
          </a:p>
          <a:p>
            <a:pPr algn="l">
              <a:lnSpc>
                <a:spcPts val="4329"/>
              </a:lnSpc>
            </a:pPr>
            <a:endParaRPr lang="en-US" sz="4299" b="1">
              <a:solidFill>
                <a:srgbClr val="F4B7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49180" y="2003615"/>
            <a:ext cx="7094469" cy="2821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3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Ayudándolos a discernir su misión: que cada decisión no sea solo una tarea, sino un paso hacia descubrir quiénes están llamados a ser.</a:t>
            </a:r>
          </a:p>
          <a:p>
            <a:pPr algn="l">
              <a:lnSpc>
                <a:spcPts val="4329"/>
              </a:lnSpc>
            </a:pPr>
            <a:endParaRPr lang="en-US" sz="3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-227954" y="5498771"/>
            <a:ext cx="9043768" cy="1914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15" lvl="2" indent="-359838" algn="l">
              <a:lnSpc>
                <a:spcPts val="3350"/>
              </a:lnSpc>
              <a:buFont typeface="Arial"/>
              <a:buChar char="⚬"/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¿Qué disfrutas más de lo que haces aquí?</a:t>
            </a:r>
          </a:p>
          <a:p>
            <a:pPr marL="1079515" lvl="2" indent="-359838" algn="l">
              <a:lnSpc>
                <a:spcPts val="3350"/>
              </a:lnSpc>
              <a:buFont typeface="Arial"/>
              <a:buChar char="⚬"/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¿Qué te gustaría aprender en esta experiencia?</a:t>
            </a:r>
          </a:p>
          <a:p>
            <a:pPr marL="1079515" lvl="2" indent="-359838" algn="l">
              <a:lnSpc>
                <a:spcPts val="3350"/>
              </a:lnSpc>
              <a:buFont typeface="Arial"/>
              <a:buChar char="⚬"/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¿Cómo imaginas tu futuro en 5 años?</a:t>
            </a:r>
          </a:p>
          <a:p>
            <a:pPr algn="l">
              <a:lnSpc>
                <a:spcPts val="5226"/>
              </a:lnSpc>
            </a:pPr>
            <a:endParaRPr lang="en-US" sz="25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51465" y="4710875"/>
            <a:ext cx="7094469" cy="1180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2"/>
              </a:lnSpc>
            </a:pPr>
            <a:r>
              <a:rPr lang="en-US" sz="4299" b="1">
                <a:solidFill>
                  <a:srgbClr val="F4B7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 poderosas</a:t>
            </a:r>
          </a:p>
          <a:p>
            <a:pPr algn="l">
              <a:lnSpc>
                <a:spcPts val="4329"/>
              </a:lnSpc>
            </a:pPr>
            <a:endParaRPr lang="en-US" sz="4299" b="1">
              <a:solidFill>
                <a:srgbClr val="F4B7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60212" y="7747558"/>
            <a:ext cx="5672406" cy="2107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0"/>
              </a:lnSpc>
              <a:spcBef>
                <a:spcPct val="0"/>
              </a:spcBef>
            </a:pPr>
            <a:r>
              <a:rPr lang="en-US" sz="2602" i="1">
                <a:solidFill>
                  <a:srgbClr val="26226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“La grandeza del educador no está en producir clones, sino en ayudar a que cada estudiante descubra quién está llamado a ser.”</a:t>
            </a:r>
          </a:p>
        </p:txBody>
      </p:sp>
    </p:spTree>
  </p:cSld>
  <p:clrMapOvr>
    <a:masterClrMapping/>
  </p:clrMapOvr>
  <p:transition>
    <p:wip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288814" y="-6445205"/>
            <a:ext cx="1710317" cy="18287917"/>
            <a:chOff x="0" y="0"/>
            <a:chExt cx="450454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454" cy="4816571"/>
            </a:xfrm>
            <a:custGeom>
              <a:avLst/>
              <a:gdLst/>
              <a:ahLst/>
              <a:cxnLst/>
              <a:rect l="l" t="t" r="r" b="b"/>
              <a:pathLst>
                <a:path w="450454" h="4816571">
                  <a:moveTo>
                    <a:pt x="0" y="0"/>
                  </a:moveTo>
                  <a:lnTo>
                    <a:pt x="450454" y="0"/>
                  </a:lnTo>
                  <a:lnTo>
                    <a:pt x="450454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F4B700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454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400276">
            <a:off x="1436401" y="3444625"/>
            <a:ext cx="5925021" cy="6911397"/>
            <a:chOff x="0" y="0"/>
            <a:chExt cx="1560499" cy="18202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0499" cy="1820286"/>
            </a:xfrm>
            <a:custGeom>
              <a:avLst/>
              <a:gdLst/>
              <a:ahLst/>
              <a:cxnLst/>
              <a:rect l="l" t="t" r="r" b="b"/>
              <a:pathLst>
                <a:path w="1560499" h="1820286">
                  <a:moveTo>
                    <a:pt x="91465" y="0"/>
                  </a:moveTo>
                  <a:lnTo>
                    <a:pt x="1469034" y="0"/>
                  </a:lnTo>
                  <a:cubicBezTo>
                    <a:pt x="1519549" y="0"/>
                    <a:pt x="1560499" y="40950"/>
                    <a:pt x="1560499" y="91465"/>
                  </a:cubicBezTo>
                  <a:lnTo>
                    <a:pt x="1560499" y="1728820"/>
                  </a:lnTo>
                  <a:cubicBezTo>
                    <a:pt x="1560499" y="1779335"/>
                    <a:pt x="1519549" y="1820286"/>
                    <a:pt x="1469034" y="1820286"/>
                  </a:cubicBezTo>
                  <a:lnTo>
                    <a:pt x="91465" y="1820286"/>
                  </a:lnTo>
                  <a:cubicBezTo>
                    <a:pt x="67207" y="1820286"/>
                    <a:pt x="43943" y="1810649"/>
                    <a:pt x="26790" y="1793496"/>
                  </a:cubicBezTo>
                  <a:cubicBezTo>
                    <a:pt x="9637" y="1776343"/>
                    <a:pt x="0" y="1753078"/>
                    <a:pt x="0" y="1728820"/>
                  </a:cubicBezTo>
                  <a:lnTo>
                    <a:pt x="0" y="91465"/>
                  </a:lnTo>
                  <a:cubicBezTo>
                    <a:pt x="0" y="67207"/>
                    <a:pt x="9637" y="43943"/>
                    <a:pt x="26790" y="26790"/>
                  </a:cubicBezTo>
                  <a:cubicBezTo>
                    <a:pt x="43943" y="9637"/>
                    <a:pt x="67207" y="0"/>
                    <a:pt x="91465" y="0"/>
                  </a:cubicBezTo>
                  <a:close/>
                </a:path>
              </a:pathLst>
            </a:custGeom>
            <a:solidFill>
              <a:srgbClr val="23788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560499" cy="18774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8" name="Freeform 8" descr="Icono  Descripción generada automáticamente"/>
          <p:cNvSpPr/>
          <p:nvPr/>
        </p:nvSpPr>
        <p:spPr>
          <a:xfrm>
            <a:off x="16329933" y="0"/>
            <a:ext cx="1858734" cy="1752437"/>
          </a:xfrm>
          <a:custGeom>
            <a:avLst/>
            <a:gdLst/>
            <a:ahLst/>
            <a:cxnLst/>
            <a:rect l="l" t="t" r="r" b="b"/>
            <a:pathLst>
              <a:path w="1858734" h="1752437">
                <a:moveTo>
                  <a:pt x="0" y="0"/>
                </a:moveTo>
                <a:lnTo>
                  <a:pt x="1858734" y="0"/>
                </a:lnTo>
                <a:lnTo>
                  <a:pt x="1858734" y="1752437"/>
                </a:lnTo>
                <a:lnTo>
                  <a:pt x="0" y="17524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AutoShape 9"/>
          <p:cNvSpPr/>
          <p:nvPr/>
        </p:nvSpPr>
        <p:spPr>
          <a:xfrm flipV="1">
            <a:off x="1506760" y="8042011"/>
            <a:ext cx="6011780" cy="0"/>
          </a:xfrm>
          <a:prstGeom prst="line">
            <a:avLst/>
          </a:prstGeom>
          <a:ln w="857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CO"/>
          </a:p>
        </p:txBody>
      </p:sp>
      <p:pic>
        <p:nvPicPr>
          <p:cNvPr id="10" name="Picture 1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11979" r="7732"/>
          <a:stretch>
            <a:fillRect/>
          </a:stretch>
        </p:blipFill>
        <p:spPr>
          <a:xfrm>
            <a:off x="8710211" y="3554649"/>
            <a:ext cx="9963719" cy="7073702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718836" y="2260922"/>
            <a:ext cx="17217724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0"/>
              </a:lnSpc>
            </a:pPr>
            <a:r>
              <a:rPr lang="en-US" sz="650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EJERCICIO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4816" y="4606616"/>
            <a:ext cx="6508192" cy="1912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4"/>
              </a:lnSpc>
            </a:pPr>
            <a:r>
              <a:rPr lang="en-US" sz="39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Quiero que mis estudiantes recuerden de mí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3" t="-2995" r="-8008" b="-9297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1459089" y="3788474"/>
            <a:ext cx="15369823" cy="4476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57"/>
              </a:lnSpc>
            </a:pPr>
            <a:r>
              <a:rPr lang="en-US" sz="10049" b="1">
                <a:solidFill>
                  <a:srgbClr val="F6C533"/>
                </a:solidFill>
                <a:latin typeface="Gordita Bold"/>
                <a:ea typeface="Gordita Bold"/>
                <a:cs typeface="Gordita Bold"/>
                <a:sym typeface="Gordita Bold"/>
              </a:rPr>
              <a:t>Mi plan de vida para ser un líder virtuoso </a:t>
            </a:r>
          </a:p>
          <a:p>
            <a:pPr marL="0" lvl="0" indent="0" algn="ctr">
              <a:lnSpc>
                <a:spcPts val="11757"/>
              </a:lnSpc>
              <a:spcBef>
                <a:spcPct val="0"/>
              </a:spcBef>
            </a:pPr>
            <a:endParaRPr lang="en-US" sz="10049" b="1">
              <a:solidFill>
                <a:srgbClr val="F6C533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</p:spTree>
  </p:cSld>
  <p:clrMapOvr>
    <a:masterClrMapping/>
  </p:clrMapOvr>
  <p:transition>
    <p:wip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4238" y="550887"/>
            <a:ext cx="15331496" cy="8932609"/>
          </a:xfrm>
          <a:custGeom>
            <a:avLst/>
            <a:gdLst/>
            <a:ahLst/>
            <a:cxnLst/>
            <a:rect l="l" t="t" r="r" b="b"/>
            <a:pathLst>
              <a:path w="15331496" h="8932609">
                <a:moveTo>
                  <a:pt x="0" y="0"/>
                </a:moveTo>
                <a:lnTo>
                  <a:pt x="15331495" y="0"/>
                </a:lnTo>
                <a:lnTo>
                  <a:pt x="15331495" y="8932609"/>
                </a:lnTo>
                <a:lnTo>
                  <a:pt x="0" y="8932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89" r="-2489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35480" y="-1935480"/>
            <a:ext cx="3870960" cy="3870960"/>
          </a:xfrm>
          <a:custGeom>
            <a:avLst/>
            <a:gdLst/>
            <a:ahLst/>
            <a:cxnLst/>
            <a:rect l="l" t="t" r="r" b="b"/>
            <a:pathLst>
              <a:path w="3870960" h="3870960">
                <a:moveTo>
                  <a:pt x="0" y="0"/>
                </a:moveTo>
                <a:lnTo>
                  <a:pt x="3870960" y="0"/>
                </a:lnTo>
                <a:lnTo>
                  <a:pt x="3870960" y="3870960"/>
                </a:lnTo>
                <a:lnTo>
                  <a:pt x="0" y="3870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868148" y="587326"/>
            <a:ext cx="16551704" cy="8670974"/>
          </a:xfrm>
          <a:custGeom>
            <a:avLst/>
            <a:gdLst/>
            <a:ahLst/>
            <a:cxnLst/>
            <a:rect l="l" t="t" r="r" b="b"/>
            <a:pathLst>
              <a:path w="16551704" h="8670974">
                <a:moveTo>
                  <a:pt x="0" y="0"/>
                </a:moveTo>
                <a:lnTo>
                  <a:pt x="16551704" y="0"/>
                </a:lnTo>
                <a:lnTo>
                  <a:pt x="16551704" y="8670974"/>
                </a:lnTo>
                <a:lnTo>
                  <a:pt x="0" y="86709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02" t="-1835" r="-2302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  <p:transition>
    <p:wip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3" t="-2995" r="-8008" b="-9297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2073966" y="2897450"/>
            <a:ext cx="14140067" cy="6991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73"/>
              </a:lnSpc>
            </a:pPr>
            <a:r>
              <a:rPr lang="en-US" sz="11772" b="1">
                <a:solidFill>
                  <a:srgbClr val="F6C533"/>
                </a:solidFill>
                <a:latin typeface="Gordita Bold"/>
                <a:ea typeface="Gordita Bold"/>
                <a:cs typeface="Gordita Bold"/>
                <a:sym typeface="Gordita Bold"/>
              </a:rPr>
              <a:t>El Acuerdo de Liderazgo y Mentoría</a:t>
            </a:r>
          </a:p>
          <a:p>
            <a:pPr marL="0" lvl="0" indent="0" algn="l">
              <a:lnSpc>
                <a:spcPts val="13773"/>
              </a:lnSpc>
              <a:spcBef>
                <a:spcPct val="0"/>
              </a:spcBef>
            </a:pPr>
            <a:endParaRPr lang="en-US" sz="11772" b="1">
              <a:solidFill>
                <a:srgbClr val="F6C533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</p:spTree>
  </p:cSld>
  <p:clrMapOvr>
    <a:masterClrMapping/>
  </p:clrMapOvr>
  <p:transition>
    <p:wip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288814" y="-6564202"/>
            <a:ext cx="1710317" cy="18287917"/>
            <a:chOff x="0" y="0"/>
            <a:chExt cx="450454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454" cy="4816571"/>
            </a:xfrm>
            <a:custGeom>
              <a:avLst/>
              <a:gdLst/>
              <a:ahLst/>
              <a:cxnLst/>
              <a:rect l="l" t="t" r="r" b="b"/>
              <a:pathLst>
                <a:path w="450454" h="4816571">
                  <a:moveTo>
                    <a:pt x="0" y="0"/>
                  </a:moveTo>
                  <a:lnTo>
                    <a:pt x="450454" y="0"/>
                  </a:lnTo>
                  <a:lnTo>
                    <a:pt x="450454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1E5D6D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454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18836" y="2141924"/>
            <a:ext cx="17217724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0"/>
              </a:lnSpc>
            </a:pPr>
            <a:r>
              <a:rPr lang="en-US" sz="650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El Acuerdo de Liderazgo y Mentoría</a:t>
            </a:r>
          </a:p>
        </p:txBody>
      </p:sp>
      <p:grpSp>
        <p:nvGrpSpPr>
          <p:cNvPr id="6" name="Group 6"/>
          <p:cNvGrpSpPr/>
          <p:nvPr/>
        </p:nvGrpSpPr>
        <p:grpSpPr>
          <a:xfrm rot="5400276">
            <a:off x="11284781" y="1977717"/>
            <a:ext cx="1820079" cy="10676789"/>
            <a:chOff x="0" y="0"/>
            <a:chExt cx="479362" cy="28119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9362" cy="2811994"/>
            </a:xfrm>
            <a:custGeom>
              <a:avLst/>
              <a:gdLst/>
              <a:ahLst/>
              <a:cxnLst/>
              <a:rect l="l" t="t" r="r" b="b"/>
              <a:pathLst>
                <a:path w="479362" h="2811994">
                  <a:moveTo>
                    <a:pt x="239681" y="0"/>
                  </a:moveTo>
                  <a:lnTo>
                    <a:pt x="239681" y="0"/>
                  </a:lnTo>
                  <a:cubicBezTo>
                    <a:pt x="303249" y="0"/>
                    <a:pt x="364213" y="25252"/>
                    <a:pt x="409161" y="70201"/>
                  </a:cubicBezTo>
                  <a:cubicBezTo>
                    <a:pt x="454110" y="115150"/>
                    <a:pt x="479362" y="176114"/>
                    <a:pt x="479362" y="239681"/>
                  </a:cubicBezTo>
                  <a:lnTo>
                    <a:pt x="479362" y="2572312"/>
                  </a:lnTo>
                  <a:cubicBezTo>
                    <a:pt x="479362" y="2635880"/>
                    <a:pt x="454110" y="2696844"/>
                    <a:pt x="409161" y="2741793"/>
                  </a:cubicBezTo>
                  <a:cubicBezTo>
                    <a:pt x="364213" y="2786742"/>
                    <a:pt x="303249" y="2811994"/>
                    <a:pt x="239681" y="2811994"/>
                  </a:cubicBezTo>
                  <a:lnTo>
                    <a:pt x="239681" y="2811994"/>
                  </a:lnTo>
                  <a:cubicBezTo>
                    <a:pt x="176114" y="2811994"/>
                    <a:pt x="115150" y="2786742"/>
                    <a:pt x="70201" y="2741793"/>
                  </a:cubicBezTo>
                  <a:cubicBezTo>
                    <a:pt x="25252" y="2696844"/>
                    <a:pt x="0" y="2635880"/>
                    <a:pt x="0" y="2572312"/>
                  </a:cubicBezTo>
                  <a:lnTo>
                    <a:pt x="0" y="239681"/>
                  </a:lnTo>
                  <a:cubicBezTo>
                    <a:pt x="0" y="176114"/>
                    <a:pt x="25252" y="115150"/>
                    <a:pt x="70201" y="70201"/>
                  </a:cubicBezTo>
                  <a:cubicBezTo>
                    <a:pt x="115150" y="25252"/>
                    <a:pt x="176114" y="0"/>
                    <a:pt x="239681" y="0"/>
                  </a:cubicBezTo>
                  <a:close/>
                </a:path>
              </a:pathLst>
            </a:custGeom>
            <a:solidFill>
              <a:srgbClr val="F06133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79362" cy="28691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140643" y="6558041"/>
            <a:ext cx="10219854" cy="1418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¿Cómo quiero sentirme en este equipo?</a:t>
            </a:r>
          </a:p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¿Qué espero de mi educador?</a:t>
            </a:r>
          </a:p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¿Qué espero de mi estudiante?</a:t>
            </a:r>
          </a:p>
        </p:txBody>
      </p:sp>
      <p:sp>
        <p:nvSpPr>
          <p:cNvPr id="10" name="Freeform 10" descr="Icono  Descripción generada automáticamente"/>
          <p:cNvSpPr/>
          <p:nvPr/>
        </p:nvSpPr>
        <p:spPr>
          <a:xfrm>
            <a:off x="16329933" y="0"/>
            <a:ext cx="1858734" cy="1752437"/>
          </a:xfrm>
          <a:custGeom>
            <a:avLst/>
            <a:gdLst/>
            <a:ahLst/>
            <a:cxnLst/>
            <a:rect l="l" t="t" r="r" b="b"/>
            <a:pathLst>
              <a:path w="1858734" h="1752437">
                <a:moveTo>
                  <a:pt x="0" y="0"/>
                </a:moveTo>
                <a:lnTo>
                  <a:pt x="1858734" y="0"/>
                </a:lnTo>
                <a:lnTo>
                  <a:pt x="1858734" y="1752437"/>
                </a:lnTo>
                <a:lnTo>
                  <a:pt x="0" y="1752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TextBox 11"/>
          <p:cNvSpPr txBox="1"/>
          <p:nvPr/>
        </p:nvSpPr>
        <p:spPr>
          <a:xfrm>
            <a:off x="1727351" y="3510498"/>
            <a:ext cx="14833244" cy="3751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Objetivo:</a:t>
            </a: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 crear un ambiente de confianza mutua entre estudiantes, profesores, padres de familia, coordinadores, directores y líderes.</a:t>
            </a:r>
          </a:p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Valor práctico: </a:t>
            </a: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cada equipo establece juntos cómo quieren ser liderados y cómo quieren liderar.</a:t>
            </a:r>
          </a:p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Aplicación:</a:t>
            </a: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 Reunir al equipo (Educador + estudiantes).</a:t>
            </a:r>
          </a:p>
          <a:p>
            <a:pPr algn="l">
              <a:lnSpc>
                <a:spcPts val="3714"/>
              </a:lnSpc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                              Hacer preguntas disparadoras:</a:t>
            </a:r>
          </a:p>
          <a:p>
            <a:pPr algn="l">
              <a:lnSpc>
                <a:spcPts val="3714"/>
              </a:lnSpc>
            </a:pPr>
            <a:endParaRPr lang="en-US" sz="2902" b="1">
              <a:solidFill>
                <a:srgbClr val="262261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714"/>
              </a:lnSpc>
            </a:pPr>
            <a:endParaRPr lang="en-US" sz="2902" b="1">
              <a:solidFill>
                <a:srgbClr val="26226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27378" y="8512330"/>
            <a:ext cx="15805910" cy="1885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Redactar un acuerdo conjunto con compromisos (ej.: respeto mutuo, paciencia, trabajo en equipo, reconocimiento de logros, aprender de los errores).</a:t>
            </a:r>
          </a:p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Firmarlo todos y colocarlo visible en el espacio de trabajo.</a:t>
            </a:r>
          </a:p>
          <a:p>
            <a:pPr algn="l">
              <a:lnSpc>
                <a:spcPts val="3714"/>
              </a:lnSpc>
            </a:pPr>
            <a:endParaRPr lang="en-US" sz="2902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wip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288842" y="-6200274"/>
            <a:ext cx="1710317" cy="18287917"/>
            <a:chOff x="0" y="0"/>
            <a:chExt cx="450454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454" cy="4816571"/>
            </a:xfrm>
            <a:custGeom>
              <a:avLst/>
              <a:gdLst/>
              <a:ahLst/>
              <a:cxnLst/>
              <a:rect l="l" t="t" r="r" b="b"/>
              <a:pathLst>
                <a:path w="450454" h="4816571">
                  <a:moveTo>
                    <a:pt x="0" y="0"/>
                  </a:moveTo>
                  <a:lnTo>
                    <a:pt x="450454" y="0"/>
                  </a:lnTo>
                  <a:lnTo>
                    <a:pt x="450454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F4B700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454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400806" y="284830"/>
            <a:ext cx="11486388" cy="4858670"/>
            <a:chOff x="0" y="0"/>
            <a:chExt cx="7617665" cy="32222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17665" cy="3222224"/>
            </a:xfrm>
            <a:custGeom>
              <a:avLst/>
              <a:gdLst/>
              <a:ahLst/>
              <a:cxnLst/>
              <a:rect l="l" t="t" r="r" b="b"/>
              <a:pathLst>
                <a:path w="7617665" h="3222224">
                  <a:moveTo>
                    <a:pt x="0" y="2738891"/>
                  </a:moveTo>
                  <a:lnTo>
                    <a:pt x="0" y="483334"/>
                  </a:lnTo>
                  <a:cubicBezTo>
                    <a:pt x="0" y="215889"/>
                    <a:pt x="204153" y="0"/>
                    <a:pt x="457060" y="0"/>
                  </a:cubicBezTo>
                  <a:lnTo>
                    <a:pt x="7160605" y="0"/>
                  </a:lnTo>
                  <a:cubicBezTo>
                    <a:pt x="7413512" y="0"/>
                    <a:pt x="7617665" y="215889"/>
                    <a:pt x="7617665" y="483334"/>
                  </a:cubicBezTo>
                  <a:lnTo>
                    <a:pt x="7617665" y="2738891"/>
                  </a:lnTo>
                  <a:cubicBezTo>
                    <a:pt x="7617665" y="3006335"/>
                    <a:pt x="7413512" y="3222224"/>
                    <a:pt x="7160605" y="3222224"/>
                  </a:cubicBezTo>
                  <a:lnTo>
                    <a:pt x="457060" y="3222224"/>
                  </a:lnTo>
                  <a:cubicBezTo>
                    <a:pt x="204153" y="3222224"/>
                    <a:pt x="0" y="3006335"/>
                    <a:pt x="0" y="2738891"/>
                  </a:cubicBezTo>
                  <a:close/>
                </a:path>
              </a:pathLst>
            </a:custGeom>
            <a:blipFill>
              <a:blip r:embed="rId2"/>
              <a:stretch>
                <a:fillRect t="-16709" b="-16709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335882" y="5858156"/>
            <a:ext cx="14378934" cy="458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en-US" sz="5400" b="1">
                <a:solidFill>
                  <a:srgbClr val="F06133"/>
                </a:solidFill>
                <a:latin typeface="Gordita Bold"/>
                <a:ea typeface="Gordita Bold"/>
                <a:cs typeface="Gordita Bold"/>
                <a:sym typeface="Gordita Bold"/>
              </a:rPr>
              <a:t>“Educar no es solo transmitir conocimientos: es formar carácter, inspirar misión y crear cultura de confianza. </a:t>
            </a:r>
          </a:p>
          <a:p>
            <a:pPr algn="ctr">
              <a:lnSpc>
                <a:spcPts val="6048"/>
              </a:lnSpc>
            </a:pPr>
            <a:r>
              <a:rPr lang="en-US" sz="5400" b="1">
                <a:solidFill>
                  <a:srgbClr val="F06133"/>
                </a:solidFill>
                <a:latin typeface="Gordita Bold"/>
                <a:ea typeface="Gordita Bold"/>
                <a:cs typeface="Gordita Bold"/>
                <a:sym typeface="Gordita Bold"/>
              </a:rPr>
              <a:t>Ese es el liderazgo virtuoso.”</a:t>
            </a:r>
          </a:p>
          <a:p>
            <a:pPr marL="0" lvl="0" indent="0" algn="ctr">
              <a:lnSpc>
                <a:spcPts val="6048"/>
              </a:lnSpc>
            </a:pPr>
            <a:endParaRPr lang="en-US" sz="5400" b="1">
              <a:solidFill>
                <a:srgbClr val="F06133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</p:spTree>
  </p:cSld>
  <p:clrMapOvr>
    <a:masterClrMapping/>
  </p:clrMapOvr>
  <p:transition>
    <p:wip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3" t="-2995" r="-8008" b="-9297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2073966" y="2897450"/>
            <a:ext cx="14140067" cy="5245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773"/>
              </a:lnSpc>
              <a:spcBef>
                <a:spcPct val="0"/>
              </a:spcBef>
            </a:pPr>
            <a:r>
              <a:rPr lang="en-US" sz="11772" b="1">
                <a:solidFill>
                  <a:srgbClr val="F6C533"/>
                </a:solidFill>
                <a:latin typeface="Gordita Bold"/>
                <a:ea typeface="Gordita Bold"/>
                <a:cs typeface="Gordita Bold"/>
                <a:sym typeface="Gordita Bold"/>
              </a:rPr>
              <a:t>Experimento de Liderazgo Virtuoso</a:t>
            </a:r>
          </a:p>
        </p:txBody>
      </p:sp>
    </p:spTree>
  </p:cSld>
  <p:clrMapOvr>
    <a:masterClrMapping/>
  </p:clrMapOvr>
  <p:transition>
    <p:wip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288814" y="-6564202"/>
            <a:ext cx="1710317" cy="18287917"/>
            <a:chOff x="0" y="0"/>
            <a:chExt cx="450454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454" cy="4816571"/>
            </a:xfrm>
            <a:custGeom>
              <a:avLst/>
              <a:gdLst/>
              <a:ahLst/>
              <a:cxnLst/>
              <a:rect l="l" t="t" r="r" b="b"/>
              <a:pathLst>
                <a:path w="450454" h="4816571">
                  <a:moveTo>
                    <a:pt x="0" y="0"/>
                  </a:moveTo>
                  <a:lnTo>
                    <a:pt x="450454" y="0"/>
                  </a:lnTo>
                  <a:lnTo>
                    <a:pt x="450454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F4B700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454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18836" y="2141924"/>
            <a:ext cx="17217724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0"/>
              </a:lnSpc>
            </a:pPr>
            <a:r>
              <a:rPr lang="en-US" sz="650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Experimento de Liderazgo Virtuoso</a:t>
            </a:r>
          </a:p>
        </p:txBody>
      </p:sp>
      <p:grpSp>
        <p:nvGrpSpPr>
          <p:cNvPr id="6" name="Group 6"/>
          <p:cNvGrpSpPr/>
          <p:nvPr/>
        </p:nvGrpSpPr>
        <p:grpSpPr>
          <a:xfrm rot="5400276">
            <a:off x="2756416" y="3622967"/>
            <a:ext cx="4350003" cy="8424814"/>
            <a:chOff x="0" y="0"/>
            <a:chExt cx="1145680" cy="22188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45680" cy="2218881"/>
            </a:xfrm>
            <a:custGeom>
              <a:avLst/>
              <a:gdLst/>
              <a:ahLst/>
              <a:cxnLst/>
              <a:rect l="l" t="t" r="r" b="b"/>
              <a:pathLst>
                <a:path w="1145680" h="2218881">
                  <a:moveTo>
                    <a:pt x="124583" y="0"/>
                  </a:moveTo>
                  <a:lnTo>
                    <a:pt x="1021097" y="0"/>
                  </a:lnTo>
                  <a:cubicBezTo>
                    <a:pt x="1089902" y="0"/>
                    <a:pt x="1145680" y="55778"/>
                    <a:pt x="1145680" y="124583"/>
                  </a:cubicBezTo>
                  <a:lnTo>
                    <a:pt x="1145680" y="2094299"/>
                  </a:lnTo>
                  <a:cubicBezTo>
                    <a:pt x="1145680" y="2127340"/>
                    <a:pt x="1132554" y="2159028"/>
                    <a:pt x="1109190" y="2182392"/>
                  </a:cubicBezTo>
                  <a:cubicBezTo>
                    <a:pt x="1085827" y="2205755"/>
                    <a:pt x="1054139" y="2218881"/>
                    <a:pt x="1021097" y="2218881"/>
                  </a:cubicBezTo>
                  <a:lnTo>
                    <a:pt x="124583" y="2218881"/>
                  </a:lnTo>
                  <a:cubicBezTo>
                    <a:pt x="91541" y="2218881"/>
                    <a:pt x="59853" y="2205755"/>
                    <a:pt x="36489" y="2182392"/>
                  </a:cubicBezTo>
                  <a:cubicBezTo>
                    <a:pt x="13126" y="2159028"/>
                    <a:pt x="0" y="2127340"/>
                    <a:pt x="0" y="2094299"/>
                  </a:cubicBezTo>
                  <a:lnTo>
                    <a:pt x="0" y="124583"/>
                  </a:lnTo>
                  <a:cubicBezTo>
                    <a:pt x="0" y="91541"/>
                    <a:pt x="13126" y="59853"/>
                    <a:pt x="36489" y="36489"/>
                  </a:cubicBezTo>
                  <a:cubicBezTo>
                    <a:pt x="59853" y="13126"/>
                    <a:pt x="91541" y="0"/>
                    <a:pt x="124583" y="0"/>
                  </a:cubicBezTo>
                  <a:close/>
                </a:path>
              </a:pathLst>
            </a:custGeom>
            <a:solidFill>
              <a:srgbClr val="237882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145680" cy="22760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9" name="Freeform 9" descr="Icono  Descripción generada automáticamente"/>
          <p:cNvSpPr/>
          <p:nvPr/>
        </p:nvSpPr>
        <p:spPr>
          <a:xfrm>
            <a:off x="16329933" y="0"/>
            <a:ext cx="1858734" cy="1752437"/>
          </a:xfrm>
          <a:custGeom>
            <a:avLst/>
            <a:gdLst/>
            <a:ahLst/>
            <a:cxnLst/>
            <a:rect l="l" t="t" r="r" b="b"/>
            <a:pathLst>
              <a:path w="1858734" h="1752437">
                <a:moveTo>
                  <a:pt x="0" y="0"/>
                </a:moveTo>
                <a:lnTo>
                  <a:pt x="1858734" y="0"/>
                </a:lnTo>
                <a:lnTo>
                  <a:pt x="1858734" y="1752437"/>
                </a:lnTo>
                <a:lnTo>
                  <a:pt x="0" y="1752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TextBox 10"/>
          <p:cNvSpPr txBox="1"/>
          <p:nvPr/>
        </p:nvSpPr>
        <p:spPr>
          <a:xfrm>
            <a:off x="1727351" y="3600712"/>
            <a:ext cx="14833244" cy="328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Objetivo:</a:t>
            </a: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 Aprender del liderazgo a través de la acción, probando nuevas formas de guiar a los estudiantes y reflexionando sobre los resultados.</a:t>
            </a:r>
          </a:p>
          <a:p>
            <a:pPr algn="l">
              <a:lnSpc>
                <a:spcPts val="3714"/>
              </a:lnSpc>
            </a:pPr>
            <a:endParaRPr lang="en-US" sz="2902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Metodología:</a:t>
            </a: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714"/>
              </a:lnSpc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                           </a:t>
            </a:r>
          </a:p>
          <a:p>
            <a:pPr algn="l">
              <a:lnSpc>
                <a:spcPts val="3714"/>
              </a:lnSpc>
            </a:pPr>
            <a:endParaRPr lang="en-US" sz="2902" b="1">
              <a:solidFill>
                <a:srgbClr val="262261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714"/>
              </a:lnSpc>
            </a:pPr>
            <a:endParaRPr lang="en-US" sz="2902" b="1">
              <a:solidFill>
                <a:srgbClr val="26226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43279" y="5937498"/>
            <a:ext cx="8061978" cy="3539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5488" lvl="1" indent="-237744" algn="l">
              <a:lnSpc>
                <a:spcPts val="2819"/>
              </a:lnSpc>
              <a:buAutoNum type="arabicPeriod"/>
            </a:pPr>
            <a:r>
              <a:rPr lang="en-US" sz="22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Diseñar y ejecutar al menos dos pequeños experimentos donde cambies un aspecto de tu comportamiento como educador (ej. escuchar más antes de dar instrucciones, dar feedback positivo diario, preguntar antes de aconsejar).</a:t>
            </a:r>
          </a:p>
          <a:p>
            <a:pPr marL="475488" lvl="1" indent="-237744" algn="l">
              <a:lnSpc>
                <a:spcPts val="2819"/>
              </a:lnSpc>
              <a:buAutoNum type="arabicPeriod"/>
            </a:pPr>
            <a:r>
              <a:rPr lang="en-US" sz="22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Identificar y desafiar una suposición personal (ej. “si no controlo, las cosas no salen bien”).</a:t>
            </a:r>
          </a:p>
          <a:p>
            <a:pPr marL="475488" lvl="1" indent="-237744" algn="l">
              <a:lnSpc>
                <a:spcPts val="2819"/>
              </a:lnSpc>
              <a:buAutoNum type="arabicPeriod"/>
            </a:pPr>
            <a:r>
              <a:rPr lang="en-US" sz="22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Plantear hipótesis: “Si escucho primero, el estudiante tomará mejores decisiones”.</a:t>
            </a:r>
          </a:p>
          <a:p>
            <a:pPr marL="475488" lvl="1" indent="-237744" algn="l">
              <a:lnSpc>
                <a:spcPts val="2819"/>
              </a:lnSpc>
              <a:buAutoNum type="arabicPeriod"/>
            </a:pPr>
            <a:r>
              <a:rPr lang="en-US" sz="22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Ejecutar el experimento como una prueba real.</a:t>
            </a:r>
          </a:p>
        </p:txBody>
      </p:sp>
      <p:grpSp>
        <p:nvGrpSpPr>
          <p:cNvPr id="12" name="Group 12"/>
          <p:cNvGrpSpPr/>
          <p:nvPr/>
        </p:nvGrpSpPr>
        <p:grpSpPr>
          <a:xfrm rot="5400276">
            <a:off x="11373700" y="3622967"/>
            <a:ext cx="4350003" cy="8424814"/>
            <a:chOff x="0" y="0"/>
            <a:chExt cx="1145680" cy="22188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45680" cy="2218881"/>
            </a:xfrm>
            <a:custGeom>
              <a:avLst/>
              <a:gdLst/>
              <a:ahLst/>
              <a:cxnLst/>
              <a:rect l="l" t="t" r="r" b="b"/>
              <a:pathLst>
                <a:path w="1145680" h="2218881">
                  <a:moveTo>
                    <a:pt x="124583" y="0"/>
                  </a:moveTo>
                  <a:lnTo>
                    <a:pt x="1021097" y="0"/>
                  </a:lnTo>
                  <a:cubicBezTo>
                    <a:pt x="1089902" y="0"/>
                    <a:pt x="1145680" y="55778"/>
                    <a:pt x="1145680" y="124583"/>
                  </a:cubicBezTo>
                  <a:lnTo>
                    <a:pt x="1145680" y="2094299"/>
                  </a:lnTo>
                  <a:cubicBezTo>
                    <a:pt x="1145680" y="2127340"/>
                    <a:pt x="1132554" y="2159028"/>
                    <a:pt x="1109190" y="2182392"/>
                  </a:cubicBezTo>
                  <a:cubicBezTo>
                    <a:pt x="1085827" y="2205755"/>
                    <a:pt x="1054139" y="2218881"/>
                    <a:pt x="1021097" y="2218881"/>
                  </a:cubicBezTo>
                  <a:lnTo>
                    <a:pt x="124583" y="2218881"/>
                  </a:lnTo>
                  <a:cubicBezTo>
                    <a:pt x="91541" y="2218881"/>
                    <a:pt x="59853" y="2205755"/>
                    <a:pt x="36489" y="2182392"/>
                  </a:cubicBezTo>
                  <a:cubicBezTo>
                    <a:pt x="13126" y="2159028"/>
                    <a:pt x="0" y="2127340"/>
                    <a:pt x="0" y="2094299"/>
                  </a:cubicBezTo>
                  <a:lnTo>
                    <a:pt x="0" y="124583"/>
                  </a:lnTo>
                  <a:cubicBezTo>
                    <a:pt x="0" y="91541"/>
                    <a:pt x="13126" y="59853"/>
                    <a:pt x="36489" y="36489"/>
                  </a:cubicBezTo>
                  <a:cubicBezTo>
                    <a:pt x="59853" y="13126"/>
                    <a:pt x="91541" y="0"/>
                    <a:pt x="124583" y="0"/>
                  </a:cubicBezTo>
                  <a:close/>
                </a:path>
              </a:pathLst>
            </a:custGeom>
            <a:solidFill>
              <a:srgbClr val="F06133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145680" cy="22760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699306" y="6046337"/>
            <a:ext cx="8061978" cy="3539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9"/>
              </a:lnSpc>
            </a:pPr>
            <a:r>
              <a:rPr lang="en-US" sz="22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5. Recopilar datos: observar comportamientos, reacciones y resultados del estudiante.</a:t>
            </a:r>
          </a:p>
          <a:p>
            <a:pPr algn="l">
              <a:lnSpc>
                <a:spcPts val="2819"/>
              </a:lnSpc>
            </a:pPr>
            <a:r>
              <a:rPr lang="en-US" sz="22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6. Registrar resultados en un diario de acción (breves notas).</a:t>
            </a:r>
          </a:p>
          <a:p>
            <a:pPr algn="l">
              <a:lnSpc>
                <a:spcPts val="2819"/>
              </a:lnSpc>
            </a:pPr>
            <a:r>
              <a:rPr lang="en-US" sz="22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7. Reflexionar: ¿qué aprendí sobre mí y sobre ellos?</a:t>
            </a:r>
          </a:p>
          <a:p>
            <a:pPr algn="l">
              <a:lnSpc>
                <a:spcPts val="2819"/>
              </a:lnSpc>
            </a:pPr>
            <a:r>
              <a:rPr lang="en-US" sz="22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8. Repetir el experimento, ajustando variables o probando una nueva hipótesis.</a:t>
            </a:r>
          </a:p>
          <a:p>
            <a:pPr algn="l">
              <a:lnSpc>
                <a:spcPts val="2819"/>
              </a:lnSpc>
            </a:pPr>
            <a:r>
              <a:rPr lang="en-US" sz="22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9. Redactar una reflexión final (250–300 palabras) sobre aprendizajes y cambios en el liderazgo.</a:t>
            </a:r>
          </a:p>
          <a:p>
            <a:pPr algn="l">
              <a:lnSpc>
                <a:spcPts val="2819"/>
              </a:lnSpc>
            </a:pPr>
            <a:endParaRPr lang="en-US" sz="220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wip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276">
            <a:off x="8288814" y="-6564202"/>
            <a:ext cx="1710317" cy="18287917"/>
            <a:chOff x="0" y="0"/>
            <a:chExt cx="450454" cy="4816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454" cy="4816571"/>
            </a:xfrm>
            <a:custGeom>
              <a:avLst/>
              <a:gdLst/>
              <a:ahLst/>
              <a:cxnLst/>
              <a:rect l="l" t="t" r="r" b="b"/>
              <a:pathLst>
                <a:path w="450454" h="4816571">
                  <a:moveTo>
                    <a:pt x="0" y="0"/>
                  </a:moveTo>
                  <a:lnTo>
                    <a:pt x="450454" y="0"/>
                  </a:lnTo>
                  <a:lnTo>
                    <a:pt x="450454" y="4816571"/>
                  </a:lnTo>
                  <a:lnTo>
                    <a:pt x="0" y="4816571"/>
                  </a:lnTo>
                  <a:close/>
                </a:path>
              </a:pathLst>
            </a:custGeom>
            <a:solidFill>
              <a:srgbClr val="F4B700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454" cy="487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18836" y="2141924"/>
            <a:ext cx="17217724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0"/>
              </a:lnSpc>
            </a:pPr>
            <a:r>
              <a:rPr lang="en-US" sz="6500" b="1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Experimento de Liderazgo Virtuoso</a:t>
            </a:r>
          </a:p>
        </p:txBody>
      </p:sp>
      <p:sp>
        <p:nvSpPr>
          <p:cNvPr id="6" name="Freeform 6" descr="Icono  Descripción generada automáticamente"/>
          <p:cNvSpPr/>
          <p:nvPr/>
        </p:nvSpPr>
        <p:spPr>
          <a:xfrm>
            <a:off x="16329933" y="0"/>
            <a:ext cx="1858734" cy="1752437"/>
          </a:xfrm>
          <a:custGeom>
            <a:avLst/>
            <a:gdLst/>
            <a:ahLst/>
            <a:cxnLst/>
            <a:rect l="l" t="t" r="r" b="b"/>
            <a:pathLst>
              <a:path w="1858734" h="1752437">
                <a:moveTo>
                  <a:pt x="0" y="0"/>
                </a:moveTo>
                <a:lnTo>
                  <a:pt x="1858734" y="0"/>
                </a:lnTo>
                <a:lnTo>
                  <a:pt x="1858734" y="1752437"/>
                </a:lnTo>
                <a:lnTo>
                  <a:pt x="0" y="1752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1911076" y="3721401"/>
            <a:ext cx="14833244" cy="4218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4"/>
              </a:lnSpc>
            </a:pPr>
            <a:endParaRPr/>
          </a:p>
          <a:p>
            <a:pPr marL="626614" lvl="1" indent="-313307" algn="l">
              <a:lnSpc>
                <a:spcPts val="3714"/>
              </a:lnSpc>
              <a:buFont typeface="Arial"/>
              <a:buChar char="•"/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Valor práctico: </a:t>
            </a: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Convierte el liderazgo en un laboratorio de crecimiento.</a:t>
            </a:r>
          </a:p>
          <a:p>
            <a:pPr algn="l">
              <a:lnSpc>
                <a:spcPts val="3714"/>
              </a:lnSpc>
            </a:pP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                                   Ofrece datos concretos y no solo percepciones.</a:t>
            </a:r>
          </a:p>
          <a:p>
            <a:pPr algn="l">
              <a:lnSpc>
                <a:spcPts val="3714"/>
              </a:lnSpc>
            </a:pP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                                   Permite medir el impacto del cambio en los estudiantes y en      </a:t>
            </a:r>
          </a:p>
          <a:p>
            <a:pPr algn="l">
              <a:lnSpc>
                <a:spcPts val="3714"/>
              </a:lnSpc>
            </a:pPr>
            <a:r>
              <a:rPr lang="en-US" sz="2902">
                <a:solidFill>
                  <a:srgbClr val="262261"/>
                </a:solidFill>
                <a:latin typeface="Poppins"/>
                <a:ea typeface="Poppins"/>
                <a:cs typeface="Poppins"/>
                <a:sym typeface="Poppins"/>
              </a:rPr>
              <a:t>                                   el clima del equipo.</a:t>
            </a:r>
          </a:p>
          <a:p>
            <a:pPr algn="l">
              <a:lnSpc>
                <a:spcPts val="3714"/>
              </a:lnSpc>
            </a:pPr>
            <a:endParaRPr lang="en-US" sz="2902">
              <a:solidFill>
                <a:srgbClr val="26226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14"/>
              </a:lnSpc>
            </a:pPr>
            <a:r>
              <a:rPr lang="en-US" sz="2902" b="1">
                <a:solidFill>
                  <a:srgbClr val="262261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                           </a:t>
            </a:r>
          </a:p>
          <a:p>
            <a:pPr algn="l">
              <a:lnSpc>
                <a:spcPts val="3714"/>
              </a:lnSpc>
            </a:pPr>
            <a:endParaRPr lang="en-US" sz="2902" b="1">
              <a:solidFill>
                <a:srgbClr val="262261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714"/>
              </a:lnSpc>
            </a:pPr>
            <a:endParaRPr lang="en-US" sz="2902" b="1">
              <a:solidFill>
                <a:srgbClr val="26226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16725" y="6981825"/>
            <a:ext cx="11926697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3"/>
              </a:lnSpc>
            </a:pPr>
            <a:r>
              <a:rPr lang="en-US" sz="4461" i="1">
                <a:solidFill>
                  <a:srgbClr val="26226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“Un educador virtuoso no solo aconseja: se conoce, se compromete, experimenta y crece haciendo crecer a los demás.”</a:t>
            </a:r>
          </a:p>
        </p:txBody>
      </p:sp>
    </p:spTree>
  </p:cSld>
  <p:clrMapOvr>
    <a:masterClrMapping/>
  </p:clrMapOvr>
  <p:transition>
    <p:wip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2218" y="0"/>
            <a:ext cx="18460218" cy="10287000"/>
          </a:xfrm>
          <a:custGeom>
            <a:avLst/>
            <a:gdLst/>
            <a:ahLst/>
            <a:cxnLst/>
            <a:rect l="l" t="t" r="r" b="b"/>
            <a:pathLst>
              <a:path w="18460218" h="10287000">
                <a:moveTo>
                  <a:pt x="0" y="0"/>
                </a:moveTo>
                <a:lnTo>
                  <a:pt x="18460218" y="0"/>
                </a:lnTo>
                <a:lnTo>
                  <a:pt x="184602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11" b="-12262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11038438" y="909967"/>
            <a:ext cx="4953540" cy="4953540"/>
          </a:xfrm>
          <a:custGeom>
            <a:avLst/>
            <a:gdLst/>
            <a:ahLst/>
            <a:cxnLst/>
            <a:rect l="l" t="t" r="r" b="b"/>
            <a:pathLst>
              <a:path w="4953540" h="4953540">
                <a:moveTo>
                  <a:pt x="0" y="0"/>
                </a:moveTo>
                <a:lnTo>
                  <a:pt x="4953540" y="0"/>
                </a:lnTo>
                <a:lnTo>
                  <a:pt x="4953540" y="4953540"/>
                </a:lnTo>
                <a:lnTo>
                  <a:pt x="0" y="4953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1028700" y="1436890"/>
            <a:ext cx="6519911" cy="566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200" b="1">
                <a:solidFill>
                  <a:srgbClr val="262261"/>
                </a:solidFill>
                <a:latin typeface="Gordita Bold"/>
                <a:ea typeface="Gordita Bold"/>
                <a:cs typeface="Gordita Bold"/>
                <a:sym typeface="Gordita Bold"/>
              </a:rPr>
              <a:t>Acreditación en el Sistema de Liderazgo Virtuoso para Instituciones Educativas</a:t>
            </a:r>
          </a:p>
        </p:txBody>
      </p:sp>
    </p:spTree>
  </p:cSld>
  <p:clrMapOvr>
    <a:masterClrMapping/>
  </p:clrMapOvr>
  <p:transition>
    <p:wip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62" r="-8734" b="-5553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1403</Words>
  <Application>Microsoft Macintosh PowerPoint</Application>
  <PresentationFormat>Personalizado</PresentationFormat>
  <Paragraphs>139</Paragraphs>
  <Slides>89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89</vt:i4>
      </vt:variant>
    </vt:vector>
  </HeadingPairs>
  <TitlesOfParts>
    <vt:vector size="101" baseType="lpstr">
      <vt:lpstr>Gordita Bold</vt:lpstr>
      <vt:lpstr>Times New Roman MT</vt:lpstr>
      <vt:lpstr>Poppins Bold</vt:lpstr>
      <vt:lpstr>Poppins</vt:lpstr>
      <vt:lpstr>Poppins Italics</vt:lpstr>
      <vt:lpstr>Times New Roman MT Bold</vt:lpstr>
      <vt:lpstr>Gordita</vt:lpstr>
      <vt:lpstr>Poppins Bold Italics</vt:lpstr>
      <vt:lpstr>Calibri</vt:lpstr>
      <vt:lpstr>Gordita Bold Italics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Liderazgo Virtuoso para Educadores</dc:title>
  <cp:lastModifiedBy>Mendez Wiches, Cristian Camilo</cp:lastModifiedBy>
  <cp:revision>2</cp:revision>
  <dcterms:created xsi:type="dcterms:W3CDTF">2006-08-16T00:00:00Z</dcterms:created>
  <dcterms:modified xsi:type="dcterms:W3CDTF">2026-01-16T12:59:11Z</dcterms:modified>
  <dc:identifier>DAG9j1hGY0g</dc:identifier>
</cp:coreProperties>
</file>