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865" r:id="rId3"/>
    <p:sldId id="842" r:id="rId4"/>
    <p:sldId id="843" r:id="rId5"/>
    <p:sldId id="844" r:id="rId6"/>
    <p:sldId id="846" r:id="rId7"/>
    <p:sldId id="856" r:id="rId8"/>
    <p:sldId id="847" r:id="rId9"/>
    <p:sldId id="852" r:id="rId10"/>
    <p:sldId id="853" r:id="rId11"/>
    <p:sldId id="851" r:id="rId12"/>
    <p:sldId id="850" r:id="rId13"/>
    <p:sldId id="841" r:id="rId14"/>
    <p:sldId id="735" r:id="rId15"/>
    <p:sldId id="274" r:id="rId16"/>
    <p:sldId id="854" r:id="rId17"/>
    <p:sldId id="860" r:id="rId18"/>
    <p:sldId id="845" r:id="rId19"/>
    <p:sldId id="857" r:id="rId20"/>
    <p:sldId id="855" r:id="rId21"/>
    <p:sldId id="858" r:id="rId22"/>
    <p:sldId id="859" r:id="rId23"/>
    <p:sldId id="837" r:id="rId24"/>
    <p:sldId id="839" r:id="rId25"/>
    <p:sldId id="836" r:id="rId26"/>
    <p:sldId id="838" r:id="rId27"/>
    <p:sldId id="861" r:id="rId28"/>
    <p:sldId id="862" r:id="rId29"/>
    <p:sldId id="863" r:id="rId30"/>
    <p:sldId id="864" r:id="rId31"/>
    <p:sldId id="270" r:id="rId32"/>
    <p:sldId id="734" r:id="rId33"/>
    <p:sldId id="849" r:id="rId34"/>
    <p:sldId id="848" r:id="rId3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4D3E"/>
    <a:srgbClr val="031C19"/>
    <a:srgbClr val="8B6B48"/>
    <a:srgbClr val="9B9899"/>
    <a:srgbClr val="CCD0D3"/>
    <a:srgbClr val="E20085"/>
    <a:srgbClr val="752130"/>
    <a:srgbClr val="2A2A35"/>
    <a:srgbClr val="428179"/>
    <a:srgbClr val="A83C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0"/>
    <p:restoredTop sz="75556" autoAdjust="0"/>
  </p:normalViewPr>
  <p:slideViewPr>
    <p:cSldViewPr snapToGrid="0">
      <p:cViewPr>
        <p:scale>
          <a:sx n="50" d="100"/>
          <a:sy n="50" d="100"/>
        </p:scale>
        <p:origin x="1738" y="30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F197CF-4C7C-4F5C-8DD1-171D3481BF81}" type="datetimeFigureOut">
              <a:rPr lang="es-ES" smtClean="0"/>
              <a:t>15/01/2026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61B12E-1A08-47F8-9958-278B884C7BFF}" type="slidenum">
              <a:rPr lang="es-ES" smtClean="0"/>
              <a:t>‹Nº›</a:t>
            </a:fld>
            <a:endParaRPr lang="es-ES"/>
          </a:p>
        </p:txBody>
      </p:sp>
    </p:spTree>
    <p:extLst>
      <p:ext uri="{BB962C8B-B14F-4D97-AF65-F5344CB8AC3E}">
        <p14:creationId xmlns:p14="http://schemas.microsoft.com/office/powerpoint/2010/main" val="353593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lfayomega.es/texto-completo-de-antiqua-et-nova-nota-del-vaticano-sobre-la-inteligencia-artificial/?utm_source=chatgpt.co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r>
              <a:rPr lang="es-ES" b="1" dirty="0"/>
              <a:t>Ámbito histórico</a:t>
            </a:r>
            <a:r>
              <a:rPr lang="es-ES" dirty="0"/>
              <a:t>: análisis de cómo surge la idea de máquinas capaces de emular procesos intelectuales humanos, desde la filosofía clásica y la lógica formal hasta el nacimiento de la inteligencia artificial moderna, incluyendo los contextos científicos, culturales y tecnológicos que la hicieron posible.</a:t>
            </a:r>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solidFill>
                  <a:schemeClr val="bg1"/>
                </a:solidFill>
                <a:latin typeface="Montserrat" panose="00000500000000000000" pitchFamily="2" charset="0"/>
              </a:rPr>
              <a:t>¿De dónde surge la idea de que una máquina pueda pensar y cómo ha evolucionado hasta hoy?</a:t>
            </a:r>
          </a:p>
          <a:p>
            <a:endParaRPr lang="es-ES" dirty="0"/>
          </a:p>
        </p:txBody>
      </p:sp>
      <p:sp>
        <p:nvSpPr>
          <p:cNvPr id="4" name="Marcador de número de diapositiva 3"/>
          <p:cNvSpPr>
            <a:spLocks noGrp="1"/>
          </p:cNvSpPr>
          <p:nvPr>
            <p:ph type="sldNum" sz="quarter" idx="5"/>
          </p:nvPr>
        </p:nvSpPr>
        <p:spPr/>
        <p:txBody>
          <a:bodyPr/>
          <a:lstStyle/>
          <a:p>
            <a:fld id="{2261B12E-1A08-47F8-9958-278B884C7BFF}" type="slidenum">
              <a:rPr lang="es-ES" smtClean="0"/>
              <a:t>3</a:t>
            </a:fld>
            <a:endParaRPr lang="es-ES"/>
          </a:p>
        </p:txBody>
      </p:sp>
    </p:spTree>
    <p:extLst>
      <p:ext uri="{BB962C8B-B14F-4D97-AF65-F5344CB8AC3E}">
        <p14:creationId xmlns:p14="http://schemas.microsoft.com/office/powerpoint/2010/main" val="3334254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2DF13-1D20-C5AB-EC75-FA117526236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A616D99-20A6-278E-8A9F-5C9B3F5DAECC}"/>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491C57D4-84C1-42C5-41A1-A7731EC400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solidFill>
                  <a:srgbClr val="031C19"/>
                </a:solidFill>
                <a:latin typeface="Montserrat" panose="00000500000000000000" pitchFamily="2" charset="0"/>
              </a:rPr>
              <a:t>¿Qué papel juegan las matemáticas, la estadística y la optimización en lo que llamamos inteligencia artificial?</a:t>
            </a:r>
          </a:p>
          <a:p>
            <a:endParaRPr lang="es-ES" b="1" dirty="0"/>
          </a:p>
          <a:p>
            <a:endParaRPr lang="es-ES" b="1" dirty="0"/>
          </a:p>
          <a:p>
            <a:r>
              <a:rPr lang="es-ES" b="1" dirty="0"/>
              <a:t>Ámbito matemático</a:t>
            </a:r>
            <a:r>
              <a:rPr lang="es-ES" dirty="0"/>
              <a:t>: comprensión de la IA desde sus fundamentos matemáticos, incluyendo estadística, probabilidad, álgebra lineal, teoría de la información y algoritmos de optimización, que permiten el aprendizaje automático a partir de datos.</a:t>
            </a:r>
          </a:p>
          <a:p>
            <a:endParaRPr lang="es-ES" dirty="0"/>
          </a:p>
          <a:p>
            <a:r>
              <a:rPr lang="es-ES" dirty="0"/>
              <a:t>Qué es la IA</a:t>
            </a:r>
          </a:p>
          <a:p>
            <a:r>
              <a:rPr lang="es-ES" dirty="0"/>
              <a:t>Estadística a lo bestia</a:t>
            </a:r>
          </a:p>
          <a:p>
            <a:r>
              <a:rPr lang="es-ES" dirty="0"/>
              <a:t>Solo </a:t>
            </a:r>
            <a:r>
              <a:rPr lang="es-ES" dirty="0" err="1"/>
              <a:t>funiona</a:t>
            </a:r>
            <a:r>
              <a:rPr lang="es-ES" dirty="0"/>
              <a:t> si tienes mucho muchos mucho datos de </a:t>
            </a:r>
            <a:r>
              <a:rPr lang="es-ES" dirty="0" err="1"/>
              <a:t>sofware</a:t>
            </a:r>
            <a:r>
              <a:rPr lang="es-ES" dirty="0"/>
              <a:t> basado en reglas a software basado en datos</a:t>
            </a:r>
          </a:p>
        </p:txBody>
      </p:sp>
      <p:sp>
        <p:nvSpPr>
          <p:cNvPr id="4" name="Marcador de número de diapositiva 3">
            <a:extLst>
              <a:ext uri="{FF2B5EF4-FFF2-40B4-BE49-F238E27FC236}">
                <a16:creationId xmlns:a16="http://schemas.microsoft.com/office/drawing/2014/main" id="{A430B585-59BC-5CF9-EDAB-7A0937617298}"/>
              </a:ext>
            </a:extLst>
          </p:cNvPr>
          <p:cNvSpPr>
            <a:spLocks noGrp="1"/>
          </p:cNvSpPr>
          <p:nvPr>
            <p:ph type="sldNum" sz="quarter" idx="5"/>
          </p:nvPr>
        </p:nvSpPr>
        <p:spPr/>
        <p:txBody>
          <a:bodyPr/>
          <a:lstStyle/>
          <a:p>
            <a:fld id="{2261B12E-1A08-47F8-9958-278B884C7BFF}" type="slidenum">
              <a:rPr lang="es-ES" smtClean="0"/>
              <a:t>4</a:t>
            </a:fld>
            <a:endParaRPr lang="es-ES"/>
          </a:p>
        </p:txBody>
      </p:sp>
    </p:spTree>
    <p:extLst>
      <p:ext uri="{BB962C8B-B14F-4D97-AF65-F5344CB8AC3E}">
        <p14:creationId xmlns:p14="http://schemas.microsoft.com/office/powerpoint/2010/main" val="802049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3BEF4-10CA-5D39-5261-7652961D994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B4BD4A-E4CD-78F0-CA52-93EB486B1EF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BE80BFDA-2503-EA14-DA4C-52E4407834B8}"/>
              </a:ext>
            </a:extLst>
          </p:cNvPr>
          <p:cNvSpPr>
            <a:spLocks noGrp="1"/>
          </p:cNvSpPr>
          <p:nvPr>
            <p:ph type="body" idx="1"/>
          </p:nvPr>
        </p:nvSpPr>
        <p:spPr/>
        <p:txBody>
          <a:bodyPr/>
          <a:lstStyle/>
          <a:p>
            <a:r>
              <a:rPr lang="es-ES" b="1" dirty="0"/>
              <a:t>Ámbito tecnológico</a:t>
            </a:r>
            <a:r>
              <a:rPr lang="es-ES" dirty="0"/>
              <a:t>: estudio de la IA como tecnología aplicada, incluyendo arquitecturas, modelos, lenguajes de programación, </a:t>
            </a:r>
            <a:r>
              <a:rPr lang="es-ES" dirty="0" err="1"/>
              <a:t>frameworks</a:t>
            </a:r>
            <a:r>
              <a:rPr lang="es-ES" dirty="0"/>
              <a:t>, infraestructuras y herramientas que permiten su implementación práctica.</a:t>
            </a:r>
          </a:p>
          <a:p>
            <a:endParaRPr lang="es-ES" dirty="0"/>
          </a:p>
          <a:p>
            <a:r>
              <a:rPr lang="es-ES" dirty="0"/>
              <a:t>Qué es la IA</a:t>
            </a:r>
          </a:p>
          <a:p>
            <a:r>
              <a:rPr lang="es-ES" dirty="0"/>
              <a:t>Una nueva generación de software</a:t>
            </a:r>
          </a:p>
        </p:txBody>
      </p:sp>
      <p:sp>
        <p:nvSpPr>
          <p:cNvPr id="4" name="Marcador de número de diapositiva 3">
            <a:extLst>
              <a:ext uri="{FF2B5EF4-FFF2-40B4-BE49-F238E27FC236}">
                <a16:creationId xmlns:a16="http://schemas.microsoft.com/office/drawing/2014/main" id="{2B1C66E9-0320-9F85-C74F-97747451F7EA}"/>
              </a:ext>
            </a:extLst>
          </p:cNvPr>
          <p:cNvSpPr>
            <a:spLocks noGrp="1"/>
          </p:cNvSpPr>
          <p:nvPr>
            <p:ph type="sldNum" sz="quarter" idx="5"/>
          </p:nvPr>
        </p:nvSpPr>
        <p:spPr/>
        <p:txBody>
          <a:bodyPr/>
          <a:lstStyle/>
          <a:p>
            <a:fld id="{2261B12E-1A08-47F8-9958-278B884C7BFF}" type="slidenum">
              <a:rPr lang="es-ES" smtClean="0"/>
              <a:t>5</a:t>
            </a:fld>
            <a:endParaRPr lang="es-ES"/>
          </a:p>
        </p:txBody>
      </p:sp>
    </p:spTree>
    <p:extLst>
      <p:ext uri="{BB962C8B-B14F-4D97-AF65-F5344CB8AC3E}">
        <p14:creationId xmlns:p14="http://schemas.microsoft.com/office/powerpoint/2010/main" val="2732794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A1691-077C-5715-A411-3FC58156E5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6C27498-993E-7A0A-8222-F275B5A95AF8}"/>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23F525C-261B-C25E-34F2-A345D2734629}"/>
              </a:ext>
            </a:extLst>
          </p:cNvPr>
          <p:cNvSpPr>
            <a:spLocks noGrp="1"/>
          </p:cNvSpPr>
          <p:nvPr>
            <p:ph type="body" idx="1"/>
          </p:nvPr>
        </p:nvSpPr>
        <p:spPr/>
        <p:txBody>
          <a:bodyPr/>
          <a:lstStyle/>
          <a:p>
            <a:r>
              <a:rPr lang="es-ES" b="1" dirty="0"/>
              <a:t>Ámbito didáctico</a:t>
            </a:r>
            <a:r>
              <a:rPr lang="es-ES" dirty="0"/>
              <a:t>: análisis de cómo la IA puede utilizarse en el aula para mejorar el aprendizaje concreto de materias específicas, las metodologías de enseñanza y la evaluación.</a:t>
            </a:r>
          </a:p>
          <a:p>
            <a:r>
              <a:rPr lang="es-ES" dirty="0"/>
              <a:t>¿Cómo </a:t>
            </a:r>
            <a:r>
              <a:rPr lang="es-ES" dirty="0" err="1"/>
              <a:t>esneñamos</a:t>
            </a:r>
            <a:r>
              <a:rPr lang="es-ES" dirty="0"/>
              <a:t> esto en clase?</a:t>
            </a:r>
          </a:p>
        </p:txBody>
      </p:sp>
      <p:sp>
        <p:nvSpPr>
          <p:cNvPr id="4" name="Marcador de número de diapositiva 3">
            <a:extLst>
              <a:ext uri="{FF2B5EF4-FFF2-40B4-BE49-F238E27FC236}">
                <a16:creationId xmlns:a16="http://schemas.microsoft.com/office/drawing/2014/main" id="{D76D9EB9-8607-C9B1-8401-E40B7B488282}"/>
              </a:ext>
            </a:extLst>
          </p:cNvPr>
          <p:cNvSpPr>
            <a:spLocks noGrp="1"/>
          </p:cNvSpPr>
          <p:nvPr>
            <p:ph type="sldNum" sz="quarter" idx="5"/>
          </p:nvPr>
        </p:nvSpPr>
        <p:spPr/>
        <p:txBody>
          <a:bodyPr/>
          <a:lstStyle/>
          <a:p>
            <a:fld id="{2261B12E-1A08-47F8-9958-278B884C7BFF}" type="slidenum">
              <a:rPr lang="es-ES" smtClean="0"/>
              <a:t>6</a:t>
            </a:fld>
            <a:endParaRPr lang="es-ES"/>
          </a:p>
        </p:txBody>
      </p:sp>
    </p:spTree>
    <p:extLst>
      <p:ext uri="{BB962C8B-B14F-4D97-AF65-F5344CB8AC3E}">
        <p14:creationId xmlns:p14="http://schemas.microsoft.com/office/powerpoint/2010/main" val="305805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2A8A8-2E34-B0FE-0421-7E7C678C8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2EC53E5-285B-677C-67A7-FB6E9A814572}"/>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A522D165-2040-F278-06C0-101CEAA216CB}"/>
              </a:ext>
            </a:extLst>
          </p:cNvPr>
          <p:cNvSpPr>
            <a:spLocks noGrp="1"/>
          </p:cNvSpPr>
          <p:nvPr>
            <p:ph type="body" idx="1"/>
          </p:nvPr>
        </p:nvSpPr>
        <p:spPr/>
        <p:txBody>
          <a:bodyPr/>
          <a:lstStyle/>
          <a:p>
            <a:r>
              <a:rPr lang="es-ES" b="1" dirty="0"/>
              <a:t>Ámbito pedagógico</a:t>
            </a:r>
            <a:r>
              <a:rPr lang="es-ES" dirty="0"/>
              <a:t>: reflexión sobre los modelos pedagógicos y las teorías del aprendizaje que orientan el uso de la inteligencia artificial en educación, y sobre cómo esta tecnología refuerza, transforma o cuestiona nuestras formas de enseñar y aprender.</a:t>
            </a:r>
          </a:p>
        </p:txBody>
      </p:sp>
      <p:sp>
        <p:nvSpPr>
          <p:cNvPr id="4" name="Marcador de número de diapositiva 3">
            <a:extLst>
              <a:ext uri="{FF2B5EF4-FFF2-40B4-BE49-F238E27FC236}">
                <a16:creationId xmlns:a16="http://schemas.microsoft.com/office/drawing/2014/main" id="{7F78108D-189F-65BE-E27E-943E6578E012}"/>
              </a:ext>
            </a:extLst>
          </p:cNvPr>
          <p:cNvSpPr>
            <a:spLocks noGrp="1"/>
          </p:cNvSpPr>
          <p:nvPr>
            <p:ph type="sldNum" sz="quarter" idx="5"/>
          </p:nvPr>
        </p:nvSpPr>
        <p:spPr/>
        <p:txBody>
          <a:bodyPr/>
          <a:lstStyle/>
          <a:p>
            <a:fld id="{2261B12E-1A08-47F8-9958-278B884C7BFF}" type="slidenum">
              <a:rPr lang="es-ES" smtClean="0"/>
              <a:t>7</a:t>
            </a:fld>
            <a:endParaRPr lang="es-ES"/>
          </a:p>
        </p:txBody>
      </p:sp>
    </p:spTree>
    <p:extLst>
      <p:ext uri="{BB962C8B-B14F-4D97-AF65-F5344CB8AC3E}">
        <p14:creationId xmlns:p14="http://schemas.microsoft.com/office/powerpoint/2010/main" val="795734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5B6F-FE95-5A71-09D9-0EB1A8CE457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95660D7-D6FA-6A1F-EC88-F9CEA07448BF}"/>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819C9D0E-EF19-873D-1730-C8F92F011BDC}"/>
              </a:ext>
            </a:extLst>
          </p:cNvPr>
          <p:cNvSpPr>
            <a:spLocks noGrp="1"/>
          </p:cNvSpPr>
          <p:nvPr>
            <p:ph type="body" idx="1"/>
          </p:nvPr>
        </p:nvSpPr>
        <p:spPr/>
        <p:txBody>
          <a:bodyPr/>
          <a:lstStyle/>
          <a:p>
            <a:r>
              <a:rPr lang="es-ES" b="1" dirty="0"/>
              <a:t>Ámbito educativo</a:t>
            </a:r>
            <a:r>
              <a:rPr lang="es-ES" dirty="0"/>
              <a:t>: enfoque de la IA en la educación entendida de manera integral, incluyendo el desarrollo personal, la formación en valores, la cultura institucional, la relación con las familias y el sentido último de educar en una sociedad mediada por tecnología.</a:t>
            </a:r>
          </a:p>
        </p:txBody>
      </p:sp>
      <p:sp>
        <p:nvSpPr>
          <p:cNvPr id="4" name="Marcador de número de diapositiva 3">
            <a:extLst>
              <a:ext uri="{FF2B5EF4-FFF2-40B4-BE49-F238E27FC236}">
                <a16:creationId xmlns:a16="http://schemas.microsoft.com/office/drawing/2014/main" id="{1DF0A6E0-A4FE-6683-4B2C-C00520416AE0}"/>
              </a:ext>
            </a:extLst>
          </p:cNvPr>
          <p:cNvSpPr>
            <a:spLocks noGrp="1"/>
          </p:cNvSpPr>
          <p:nvPr>
            <p:ph type="sldNum" sz="quarter" idx="5"/>
          </p:nvPr>
        </p:nvSpPr>
        <p:spPr/>
        <p:txBody>
          <a:bodyPr/>
          <a:lstStyle/>
          <a:p>
            <a:fld id="{2261B12E-1A08-47F8-9958-278B884C7BFF}" type="slidenum">
              <a:rPr lang="es-ES" smtClean="0"/>
              <a:t>8</a:t>
            </a:fld>
            <a:endParaRPr lang="es-ES"/>
          </a:p>
        </p:txBody>
      </p:sp>
    </p:spTree>
    <p:extLst>
      <p:ext uri="{BB962C8B-B14F-4D97-AF65-F5344CB8AC3E}">
        <p14:creationId xmlns:p14="http://schemas.microsoft.com/office/powerpoint/2010/main" val="3745269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9FA39-F842-B6BC-B403-40CC7820F5E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0DD68F1-AEC8-2162-BE72-E3070479AA94}"/>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61EDB503-6D6D-3247-C8C1-A94A27AA418D}"/>
              </a:ext>
            </a:extLst>
          </p:cNvPr>
          <p:cNvSpPr>
            <a:spLocks noGrp="1"/>
          </p:cNvSpPr>
          <p:nvPr>
            <p:ph type="body" idx="1"/>
          </p:nvPr>
        </p:nvSpPr>
        <p:spPr/>
        <p:txBody>
          <a:bodyPr/>
          <a:lstStyle/>
          <a:p>
            <a:r>
              <a:rPr lang="es-ES" b="1" dirty="0"/>
              <a:t>Ámbito filosófico</a:t>
            </a:r>
            <a:r>
              <a:rPr lang="es-ES" dirty="0"/>
              <a:t>: reflexión sobre las preguntas de fondo que la inteligencia artificial reabre o intensifica, como qué entendemos por inteligencia, conocimiento, conciencia, creatividad o comprensión, cuál es la diferencia entre simular y entender, y qué nos dice la IA sobre la naturaleza del ser humano.</a:t>
            </a:r>
          </a:p>
        </p:txBody>
      </p:sp>
      <p:sp>
        <p:nvSpPr>
          <p:cNvPr id="4" name="Marcador de número de diapositiva 3">
            <a:extLst>
              <a:ext uri="{FF2B5EF4-FFF2-40B4-BE49-F238E27FC236}">
                <a16:creationId xmlns:a16="http://schemas.microsoft.com/office/drawing/2014/main" id="{90DADDE9-7497-AA9F-ED10-09E3D5E9200B}"/>
              </a:ext>
            </a:extLst>
          </p:cNvPr>
          <p:cNvSpPr>
            <a:spLocks noGrp="1"/>
          </p:cNvSpPr>
          <p:nvPr>
            <p:ph type="sldNum" sz="quarter" idx="5"/>
          </p:nvPr>
        </p:nvSpPr>
        <p:spPr/>
        <p:txBody>
          <a:bodyPr/>
          <a:lstStyle/>
          <a:p>
            <a:fld id="{2261B12E-1A08-47F8-9958-278B884C7BFF}" type="slidenum">
              <a:rPr lang="es-ES" smtClean="0"/>
              <a:t>9</a:t>
            </a:fld>
            <a:endParaRPr lang="es-ES"/>
          </a:p>
        </p:txBody>
      </p:sp>
    </p:spTree>
    <p:extLst>
      <p:ext uri="{BB962C8B-B14F-4D97-AF65-F5344CB8AC3E}">
        <p14:creationId xmlns:p14="http://schemas.microsoft.com/office/powerpoint/2010/main" val="3286226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C9BFD-DD62-70C7-CA51-B0500B4F0AF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6D0822-4071-74BC-31A8-AC86FFF5BA6D}"/>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12D41156-4DB2-C2CA-9F2C-8F7D16F46DD0}"/>
              </a:ext>
            </a:extLst>
          </p:cNvPr>
          <p:cNvSpPr>
            <a:spLocks noGrp="1"/>
          </p:cNvSpPr>
          <p:nvPr>
            <p:ph type="body" idx="1"/>
          </p:nvPr>
        </p:nvSpPr>
        <p:spPr/>
        <p:txBody>
          <a:bodyPr/>
          <a:lstStyle/>
          <a:p>
            <a:r>
              <a:rPr lang="es-ES" b="1" dirty="0"/>
              <a:t>Ámbito teológico</a:t>
            </a:r>
            <a:r>
              <a:rPr lang="es-ES" dirty="0"/>
              <a:t>: reflexión sobre la inteligencia artificial desde una visión trascendente del ser humano, interrogándose por el sentido, la dignidad, la responsabilidad y los límites de la acción humana, así como por el lugar de la tecnología en una comprensión integral de la persona y de la creación.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“La pregunta teológica no es si una máquina puede parecer inteligente, sino qué lugar debe ocupar la tecnología en una visión del ser humano abierto a la trascendencia.”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 nota </a:t>
            </a:r>
            <a:r>
              <a:rPr lang="es-ES" i="1" dirty="0" err="1"/>
              <a:t>Antiqua</a:t>
            </a:r>
            <a:r>
              <a:rPr lang="es-ES" i="1" dirty="0"/>
              <a:t> et Nova</a:t>
            </a:r>
            <a:r>
              <a:rPr lang="es-ES" dirty="0"/>
              <a:t> se basa explícitamente en la </a:t>
            </a:r>
            <a:r>
              <a:rPr lang="es-ES" b="1" dirty="0"/>
              <a:t>tradición cristiana y en principios de fe para reflexionar sobre la IA y su relación con la inteligencia humana</a:t>
            </a:r>
            <a:r>
              <a:rPr lang="es-ES" dirty="0"/>
              <a:t>, vinculando la inteligencia con la dignidad, la libertad, el sentido, la vocación humana y su origen en la creación, y ofreciendo directrices desde una perspectiva teológica.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También ética (responsabilidad moral en el desarrollo de la IA)</a:t>
            </a:r>
          </a:p>
          <a:p>
            <a:r>
              <a:rPr lang="es-ES" b="1" dirty="0"/>
              <a:t>Filosófico</a:t>
            </a:r>
          </a:p>
          <a:p>
            <a:r>
              <a:rPr lang="es-ES" dirty="0"/>
              <a:t>La nota distingue y reflexiona sobre el concepto de inteligencia humana frente a la inteligencia artificial, apoyándose en perspectivas filosóficas clásicas y contemporáneas. </a:t>
            </a:r>
            <a:r>
              <a:rPr lang="es-ES" dirty="0">
                <a:hlinkClick r:id="rId3"/>
              </a:rPr>
              <a:t>Alfa y Omega</a:t>
            </a:r>
            <a:endParaRPr lang="es-ES" dirty="0"/>
          </a:p>
          <a:p>
            <a:r>
              <a:rPr lang="es-ES" dirty="0"/>
              <a:t>➡️ Esto la hace relevante para </a:t>
            </a:r>
            <a:r>
              <a:rPr lang="es-ES" b="1" dirty="0"/>
              <a:t>pensar la naturaleza de la inteligencia</a:t>
            </a:r>
            <a:r>
              <a:rPr lang="es-ES" dirty="0"/>
              <a:t> y el significado de “inteligencia” en distintos contextos.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endParaRPr lang="es-ES" dirty="0"/>
          </a:p>
        </p:txBody>
      </p:sp>
      <p:sp>
        <p:nvSpPr>
          <p:cNvPr id="4" name="Marcador de número de diapositiva 3">
            <a:extLst>
              <a:ext uri="{FF2B5EF4-FFF2-40B4-BE49-F238E27FC236}">
                <a16:creationId xmlns:a16="http://schemas.microsoft.com/office/drawing/2014/main" id="{94EA8049-E6B4-08EB-E4F8-C90351BD96FC}"/>
              </a:ext>
            </a:extLst>
          </p:cNvPr>
          <p:cNvSpPr>
            <a:spLocks noGrp="1"/>
          </p:cNvSpPr>
          <p:nvPr>
            <p:ph type="sldNum" sz="quarter" idx="5"/>
          </p:nvPr>
        </p:nvSpPr>
        <p:spPr/>
        <p:txBody>
          <a:bodyPr/>
          <a:lstStyle/>
          <a:p>
            <a:fld id="{2261B12E-1A08-47F8-9958-278B884C7BFF}" type="slidenum">
              <a:rPr lang="es-ES" smtClean="0"/>
              <a:t>10</a:t>
            </a:fld>
            <a:endParaRPr lang="es-ES"/>
          </a:p>
        </p:txBody>
      </p:sp>
    </p:spTree>
    <p:extLst>
      <p:ext uri="{BB962C8B-B14F-4D97-AF65-F5344CB8AC3E}">
        <p14:creationId xmlns:p14="http://schemas.microsoft.com/office/powerpoint/2010/main" val="2846530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492B7-F337-20BE-F5BB-3E2A718C61E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885176F-A220-2C05-D928-ECC7FA34DADF}"/>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F82BE47E-42BD-25F4-C587-AB434CB824F1}"/>
              </a:ext>
            </a:extLst>
          </p:cNvPr>
          <p:cNvSpPr>
            <a:spLocks noGrp="1"/>
          </p:cNvSpPr>
          <p:nvPr>
            <p:ph type="body" idx="1"/>
          </p:nvPr>
        </p:nvSpPr>
        <p:spPr/>
        <p:txBody>
          <a:bodyPr/>
          <a:lstStyle/>
          <a:p>
            <a:r>
              <a:rPr lang="es-ES" b="1" dirty="0"/>
              <a:t>Ámbito social y cultural</a:t>
            </a:r>
            <a:r>
              <a:rPr lang="es-ES" dirty="0"/>
              <a:t>: estudio del impacto de la IA en la sociedad y la cultura, y del papel de la educación en la formación de ciudadanos capaces de convivir críticamente con sistemas inteligentes.</a:t>
            </a:r>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solidFill>
                  <a:schemeClr val="bg1"/>
                </a:solidFill>
                <a:latin typeface="Montserrat" panose="00000500000000000000" pitchFamily="2" charset="0"/>
              </a:rPr>
              <a:t>¿Cómo está transformando la IA nuestra cultura, nuestras relaciones y el tipo de sociedad que construimos?</a:t>
            </a:r>
          </a:p>
          <a:p>
            <a:endParaRPr lang="es-ES" dirty="0"/>
          </a:p>
        </p:txBody>
      </p:sp>
      <p:sp>
        <p:nvSpPr>
          <p:cNvPr id="4" name="Marcador de número de diapositiva 3">
            <a:extLst>
              <a:ext uri="{FF2B5EF4-FFF2-40B4-BE49-F238E27FC236}">
                <a16:creationId xmlns:a16="http://schemas.microsoft.com/office/drawing/2014/main" id="{634F0481-F1AC-206A-737E-0E44D66A8CB1}"/>
              </a:ext>
            </a:extLst>
          </p:cNvPr>
          <p:cNvSpPr>
            <a:spLocks noGrp="1"/>
          </p:cNvSpPr>
          <p:nvPr>
            <p:ph type="sldNum" sz="quarter" idx="5"/>
          </p:nvPr>
        </p:nvSpPr>
        <p:spPr/>
        <p:txBody>
          <a:bodyPr/>
          <a:lstStyle/>
          <a:p>
            <a:fld id="{2261B12E-1A08-47F8-9958-278B884C7BFF}" type="slidenum">
              <a:rPr lang="es-ES" smtClean="0"/>
              <a:t>11</a:t>
            </a:fld>
            <a:endParaRPr lang="es-ES"/>
          </a:p>
        </p:txBody>
      </p:sp>
    </p:spTree>
    <p:extLst>
      <p:ext uri="{BB962C8B-B14F-4D97-AF65-F5344CB8AC3E}">
        <p14:creationId xmlns:p14="http://schemas.microsoft.com/office/powerpoint/2010/main" val="3927889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41CA0-DFC4-C5CF-6A86-A9D8990AB3E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1F67AE3-F00A-9839-ABE8-50546BFC7391}"/>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5C92F0E8-0AFF-3E51-1E6F-EC40D1A35A5C}"/>
              </a:ext>
            </a:extLst>
          </p:cNvPr>
          <p:cNvSpPr>
            <a:spLocks noGrp="1"/>
          </p:cNvSpPr>
          <p:nvPr>
            <p:ph type="body" idx="1"/>
          </p:nvPr>
        </p:nvSpPr>
        <p:spPr/>
        <p:txBody>
          <a:bodyPr/>
          <a:lstStyle/>
          <a:p>
            <a:r>
              <a:rPr lang="es-ES" b="1" dirty="0"/>
              <a:t>Ámbito cognitivo</a:t>
            </a:r>
            <a:r>
              <a:rPr lang="es-ES" dirty="0"/>
              <a:t>: análisis de cómo la IA se relaciona con los procesos cognitivos humanos, como la memoria, la atención, la creatividad o el pensamiento crítico, y qué implicaciones tiene su uso para el desarrollo intelectual del alumnado.</a:t>
            </a:r>
          </a:p>
        </p:txBody>
      </p:sp>
      <p:sp>
        <p:nvSpPr>
          <p:cNvPr id="4" name="Marcador de número de diapositiva 3">
            <a:extLst>
              <a:ext uri="{FF2B5EF4-FFF2-40B4-BE49-F238E27FC236}">
                <a16:creationId xmlns:a16="http://schemas.microsoft.com/office/drawing/2014/main" id="{34B08FFE-5616-A84F-7B98-8A4F267E92A4}"/>
              </a:ext>
            </a:extLst>
          </p:cNvPr>
          <p:cNvSpPr>
            <a:spLocks noGrp="1"/>
          </p:cNvSpPr>
          <p:nvPr>
            <p:ph type="sldNum" sz="quarter" idx="5"/>
          </p:nvPr>
        </p:nvSpPr>
        <p:spPr/>
        <p:txBody>
          <a:bodyPr/>
          <a:lstStyle/>
          <a:p>
            <a:fld id="{2261B12E-1A08-47F8-9958-278B884C7BFF}" type="slidenum">
              <a:rPr lang="es-ES" smtClean="0"/>
              <a:t>12</a:t>
            </a:fld>
            <a:endParaRPr lang="es-ES"/>
          </a:p>
        </p:txBody>
      </p:sp>
    </p:spTree>
    <p:extLst>
      <p:ext uri="{BB962C8B-B14F-4D97-AF65-F5344CB8AC3E}">
        <p14:creationId xmlns:p14="http://schemas.microsoft.com/office/powerpoint/2010/main" val="2990644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Así que decidí enfocarlo de otra manera, y decidí preguntar a mucha gente…y lo hice con una metodología poco sólida si quieren, o bien informal, pero fue pro </a:t>
            </a:r>
            <a:r>
              <a:rPr lang="es-ES" dirty="0" err="1"/>
              <a:t>whats</a:t>
            </a:r>
            <a:r>
              <a:rPr lang="es-ES" dirty="0"/>
              <a:t> up…</a:t>
            </a:r>
          </a:p>
          <a:p>
            <a:endParaRPr lang="es-ES" dirty="0"/>
          </a:p>
        </p:txBody>
      </p:sp>
      <p:sp>
        <p:nvSpPr>
          <p:cNvPr id="4" name="Marcador de número de diapositiva 3"/>
          <p:cNvSpPr>
            <a:spLocks noGrp="1"/>
          </p:cNvSpPr>
          <p:nvPr>
            <p:ph type="sldNum" sz="quarter" idx="5"/>
          </p:nvPr>
        </p:nvSpPr>
        <p:spPr/>
        <p:txBody>
          <a:bodyPr/>
          <a:lstStyle/>
          <a:p>
            <a:fld id="{2261B12E-1A08-47F8-9958-278B884C7BFF}" type="slidenum">
              <a:rPr lang="es-ES" smtClean="0"/>
              <a:t>13</a:t>
            </a:fld>
            <a:endParaRPr lang="es-ES"/>
          </a:p>
        </p:txBody>
      </p:sp>
    </p:spTree>
    <p:extLst>
      <p:ext uri="{BB962C8B-B14F-4D97-AF65-F5344CB8AC3E}">
        <p14:creationId xmlns:p14="http://schemas.microsoft.com/office/powerpoint/2010/main" val="4134838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r>
              <a:rPr lang="es-ES" dirty="0"/>
              <a:t>A algunos grupos de profesores compañeros o amigos y sobre todo a mis estudiantes del posgrado de escuelas católicas en Madrid, proyecto que tuvo 6 promociones hasta el </a:t>
            </a:r>
            <a:r>
              <a:rPr lang="es-ES" dirty="0" err="1"/>
              <a:t>covid</a:t>
            </a:r>
            <a:r>
              <a:rPr lang="es-ES" dirty="0"/>
              <a:t> con unos 200 inscritos que ocupan puestos de responsabilidad en la escuela católica de España…</a:t>
            </a:r>
          </a:p>
          <a:p>
            <a:r>
              <a:rPr lang="es-ES" dirty="0"/>
              <a:t>La pregunta que les hice es muy sencilla, básicamente era abierta, les dije que me mandaran una nota de voz, les expliqué mi problema creativo de cara a este congreso, y les pedí que me </a:t>
            </a:r>
            <a:r>
              <a:rPr lang="es-ES" dirty="0" err="1"/>
              <a:t>dijerán</a:t>
            </a:r>
            <a:r>
              <a:rPr lang="es-ES" dirty="0"/>
              <a:t> como veían el tema de la IA, y que en lugar de contestarme que va a cambiar, que me dijeran que no va a cambiar, que se mantendrá igual…</a:t>
            </a:r>
          </a:p>
          <a:p>
            <a:endParaRPr lang="es-ES" dirty="0"/>
          </a:p>
        </p:txBody>
      </p:sp>
      <p:sp>
        <p:nvSpPr>
          <p:cNvPr id="4" name="Marcador de número de diapositiva 3"/>
          <p:cNvSpPr>
            <a:spLocks noGrp="1"/>
          </p:cNvSpPr>
          <p:nvPr>
            <p:ph type="sldNum" sz="quarter" idx="5"/>
          </p:nvPr>
        </p:nvSpPr>
        <p:spPr/>
        <p:txBody>
          <a:bodyPr/>
          <a:lstStyle/>
          <a:p>
            <a:fld id="{2261B12E-1A08-47F8-9958-278B884C7BFF}" type="slidenum">
              <a:rPr lang="es-ES" smtClean="0"/>
              <a:t>14</a:t>
            </a:fld>
            <a:endParaRPr lang="es-ES"/>
          </a:p>
        </p:txBody>
      </p:sp>
    </p:spTree>
    <p:extLst>
      <p:ext uri="{BB962C8B-B14F-4D97-AF65-F5344CB8AC3E}">
        <p14:creationId xmlns:p14="http://schemas.microsoft.com/office/powerpoint/2010/main" val="820875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r>
              <a:rPr lang="es-ES" sz="1200" b="0" i="0" u="none" strike="noStrike" kern="1200" baseline="0" dirty="0">
                <a:solidFill>
                  <a:schemeClr val="tx1"/>
                </a:solidFill>
                <a:latin typeface="+mn-lt"/>
                <a:ea typeface="+mn-ea"/>
                <a:cs typeface="+mn-cs"/>
              </a:rPr>
              <a:t>Para entender mejor lo que podría suceder con la IA, podemos mirar cómo distintos sectores reaccionaron ante la irrupción de Internet. La industria de la música, por ejemplo, cambió radicalmente, dejamos de comprar soportes físicos, pero seguimos escuchando y pagando por canciones. El modelo de negocio se transformó por completo, con nuevas plataformas concentrando gran parte del valor económico, y artistas obligados a reinventarse, diversificar sus ingresos y ofrecer más conciertos en vivo para mantener su relevancia. Este caso ilustra cómo la innovación digital puede alterar profundamente un sector y la manera en que las personas interactúan con él. </a:t>
            </a:r>
          </a:p>
          <a:p>
            <a:r>
              <a:rPr lang="es-ES" sz="1200" b="0" i="0" u="none" strike="noStrike" kern="1200" baseline="0" dirty="0">
                <a:solidFill>
                  <a:schemeClr val="tx1"/>
                </a:solidFill>
                <a:latin typeface="+mn-lt"/>
                <a:ea typeface="+mn-ea"/>
                <a:cs typeface="+mn-cs"/>
              </a:rPr>
              <a:t>En otros ámbitos, los cambios fueron más graduales. En el sector del automóvil, por ejemplo, Internet trajo mejoras relevantes —compra de coches de segunda mano en línea, talleres digitales, procesos de fabricación optimizados—, pero lo esencial permaneció, seguimos pagando por tener un coche. Este contraste muestra que la irrupción de la tecnología no siempre transforma todo de manera radical, aunque sí plantea nuevas oportunidades y obliga a adaptarse. </a:t>
            </a:r>
          </a:p>
          <a:p>
            <a:r>
              <a:rPr lang="es-ES" sz="1200" b="0" i="0" u="none" strike="noStrike" kern="1200" baseline="0" dirty="0">
                <a:solidFill>
                  <a:schemeClr val="tx1"/>
                </a:solidFill>
                <a:latin typeface="+mn-lt"/>
                <a:ea typeface="+mn-ea"/>
                <a:cs typeface="+mn-cs"/>
              </a:rPr>
              <a:t>La pregunta inevitable es: ¿qué pasará con la educación frente al avance de la IA? ¿Será un simple apoyo para docentes y estudiantes, o terminará desplazando muchas de sus funciones? ¿Podrá mantener intacta la esencia de la enseñanza, o nos obligará a replantear de raíz cómo aprendemos, cómo enseñamos y hasta qué entendemos por educar? </a:t>
            </a:r>
          </a:p>
          <a:p>
            <a:r>
              <a:rPr lang="es-ES" sz="1200" b="0" i="0" u="none" strike="noStrike" kern="1200" baseline="0" dirty="0">
                <a:solidFill>
                  <a:schemeClr val="tx1"/>
                </a:solidFill>
                <a:latin typeface="+mn-lt"/>
                <a:ea typeface="+mn-ea"/>
                <a:cs typeface="+mn-cs"/>
              </a:rPr>
              <a:t>La respuesta sigue abierta y dependerá en gran medida de cómo concibamos la educación: no como un conjunto de técnicas, sino como una práctica profundamente humana, que se nutre de principios filosóficos, antropológicos y sociales, y que requiere reflexión y ética para orientarse en medio de los cambios tecnológicos. </a:t>
            </a:r>
            <a:endParaRPr lang="es-ES" dirty="0"/>
          </a:p>
        </p:txBody>
      </p:sp>
      <p:sp>
        <p:nvSpPr>
          <p:cNvPr id="4" name="Marcador de número de diapositiva 3"/>
          <p:cNvSpPr>
            <a:spLocks noGrp="1"/>
          </p:cNvSpPr>
          <p:nvPr>
            <p:ph type="sldNum" sz="quarter" idx="5"/>
          </p:nvPr>
        </p:nvSpPr>
        <p:spPr/>
        <p:txBody>
          <a:bodyPr/>
          <a:lstStyle/>
          <a:p>
            <a:fld id="{2261B12E-1A08-47F8-9958-278B884C7BFF}" type="slidenum">
              <a:rPr lang="es-ES" smtClean="0"/>
              <a:t>15</a:t>
            </a:fld>
            <a:endParaRPr lang="es-ES"/>
          </a:p>
        </p:txBody>
      </p:sp>
    </p:spTree>
    <p:extLst>
      <p:ext uri="{BB962C8B-B14F-4D97-AF65-F5344CB8AC3E}">
        <p14:creationId xmlns:p14="http://schemas.microsoft.com/office/powerpoint/2010/main" val="4026119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5F21B-E98F-AAD5-4AC5-AC6444350D0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2CFCC40-F099-DAF5-3085-1B99C3157C27}"/>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74B4E884-2940-34C9-8F5C-E17C219AF5B5}"/>
              </a:ext>
            </a:extLst>
          </p:cNvPr>
          <p:cNvSpPr>
            <a:spLocks noGrp="1"/>
          </p:cNvSpPr>
          <p:nvPr>
            <p:ph type="body" idx="1"/>
          </p:nvPr>
        </p:nvSpPr>
        <p:spPr/>
        <p:txBody>
          <a:bodyPr/>
          <a:lstStyle/>
          <a:p>
            <a:r>
              <a:rPr lang="es-ES" b="1" dirty="0"/>
              <a:t>Ámbito estratégico</a:t>
            </a:r>
            <a:r>
              <a:rPr lang="es-ES" dirty="0"/>
              <a:t>: reflexión sobre cómo las instituciones educativas deben tomar decisiones a medio y largo plazo respecto a la IA, considerando sostenibilidad, formación del profesorado, inversión, identidad pedagógica y alineación con el proyecto educativo.</a:t>
            </a:r>
          </a:p>
        </p:txBody>
      </p:sp>
      <p:sp>
        <p:nvSpPr>
          <p:cNvPr id="4" name="Marcador de número de diapositiva 3">
            <a:extLst>
              <a:ext uri="{FF2B5EF4-FFF2-40B4-BE49-F238E27FC236}">
                <a16:creationId xmlns:a16="http://schemas.microsoft.com/office/drawing/2014/main" id="{63F9EA58-5AE9-4995-95BF-4BF7E5CA9D21}"/>
              </a:ext>
            </a:extLst>
          </p:cNvPr>
          <p:cNvSpPr>
            <a:spLocks noGrp="1"/>
          </p:cNvSpPr>
          <p:nvPr>
            <p:ph type="sldNum" sz="quarter" idx="5"/>
          </p:nvPr>
        </p:nvSpPr>
        <p:spPr/>
        <p:txBody>
          <a:bodyPr/>
          <a:lstStyle/>
          <a:p>
            <a:fld id="{2261B12E-1A08-47F8-9958-278B884C7BFF}" type="slidenum">
              <a:rPr lang="es-ES" smtClean="0"/>
              <a:t>18</a:t>
            </a:fld>
            <a:endParaRPr lang="es-ES"/>
          </a:p>
        </p:txBody>
      </p:sp>
    </p:spTree>
    <p:extLst>
      <p:ext uri="{BB962C8B-B14F-4D97-AF65-F5344CB8AC3E}">
        <p14:creationId xmlns:p14="http://schemas.microsoft.com/office/powerpoint/2010/main" val="2963231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5BC4D-1061-C2DF-E078-2D82D7F85A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1C21BE9-AEBF-9CA6-EBF7-C53D6BC9B19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F6CF62-19D9-EE14-5C1F-511D3BCB9002}"/>
              </a:ext>
            </a:extLst>
          </p:cNvPr>
          <p:cNvSpPr>
            <a:spLocks noGrp="1"/>
          </p:cNvSpPr>
          <p:nvPr>
            <p:ph type="body" idx="1"/>
          </p:nvPr>
        </p:nvSpPr>
        <p:spPr/>
        <p:txBody>
          <a:bodyPr/>
          <a:lstStyle/>
          <a:p>
            <a:r>
              <a:rPr lang="es-ES" b="1" dirty="0"/>
              <a:t>LES PREOCUPA…</a:t>
            </a:r>
          </a:p>
          <a:p>
            <a:r>
              <a:rPr lang="es-ES" i="1" dirty="0"/>
              <a:t>(está en su agenda, pero no saben bien cómo abordarlo)</a:t>
            </a:r>
            <a:endParaRPr lang="es-ES" dirty="0"/>
          </a:p>
          <a:p>
            <a:r>
              <a:rPr lang="es-ES" b="1" dirty="0"/>
              <a:t>Les preocupa</a:t>
            </a:r>
            <a:r>
              <a:rPr lang="es-ES" dirty="0"/>
              <a:t> construir un relato estratégico y fundamentado en relación con la inteligencia artificial, porque saben que el tema está sobre la mesa, sienten la presión social y mediática, pero carecen de tiempo, calma y marcos claros para pensarlo con profundidad.</a:t>
            </a:r>
          </a:p>
          <a:p>
            <a:r>
              <a:rPr lang="es-ES" dirty="0"/>
              <a:t>➡️ </a:t>
            </a:r>
            <a:r>
              <a:rPr lang="es-ES" b="1" dirty="0"/>
              <a:t>CONSECUENCIA / SALIDA</a:t>
            </a:r>
            <a:br>
              <a:rPr lang="es-ES" dirty="0"/>
            </a:br>
            <a:r>
              <a:rPr lang="es-ES" b="1" dirty="0"/>
              <a:t>Un discurso estratégico, coherente y fundamentado</a:t>
            </a:r>
            <a:r>
              <a:rPr lang="es-ES" dirty="0"/>
              <a:t> que permita orientar decisiones y comunicar con sentido a docentes y familias.</a:t>
            </a:r>
          </a:p>
          <a:p>
            <a:r>
              <a:rPr lang="es-ES" i="1" dirty="0"/>
              <a:t>(Aquí el verbo “preocupa” queda muy bien: hay conciencia, pero no dominio.)</a:t>
            </a:r>
            <a:endParaRPr lang="es-ES" dirty="0"/>
          </a:p>
          <a:p>
            <a:endParaRPr lang="es-ES" dirty="0"/>
          </a:p>
        </p:txBody>
      </p:sp>
      <p:sp>
        <p:nvSpPr>
          <p:cNvPr id="4" name="Marcador de número de diapositiva 3">
            <a:extLst>
              <a:ext uri="{FF2B5EF4-FFF2-40B4-BE49-F238E27FC236}">
                <a16:creationId xmlns:a16="http://schemas.microsoft.com/office/drawing/2014/main" id="{76F253B0-E1D3-DFF9-9430-9BE6AAE53295}"/>
              </a:ext>
            </a:extLst>
          </p:cNvPr>
          <p:cNvSpPr>
            <a:spLocks noGrp="1"/>
          </p:cNvSpPr>
          <p:nvPr>
            <p:ph type="sldNum" sz="quarter" idx="5"/>
          </p:nvPr>
        </p:nvSpPr>
        <p:spPr/>
        <p:txBody>
          <a:bodyPr/>
          <a:lstStyle/>
          <a:p>
            <a:fld id="{2261B12E-1A08-47F8-9958-278B884C7BFF}" type="slidenum">
              <a:rPr lang="es-ES" smtClean="0"/>
              <a:t>19</a:t>
            </a:fld>
            <a:endParaRPr lang="es-ES"/>
          </a:p>
        </p:txBody>
      </p:sp>
    </p:spTree>
    <p:extLst>
      <p:ext uri="{BB962C8B-B14F-4D97-AF65-F5344CB8AC3E}">
        <p14:creationId xmlns:p14="http://schemas.microsoft.com/office/powerpoint/2010/main" val="943103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dirty="0"/>
              <a:t>NECESITAN…</a:t>
            </a:r>
          </a:p>
          <a:p>
            <a:r>
              <a:rPr lang="es-ES" i="1" dirty="0"/>
              <a:t>(urgencia, desgaste, malestar real)</a:t>
            </a:r>
            <a:endParaRPr lang="es-ES" dirty="0"/>
          </a:p>
          <a:p>
            <a:r>
              <a:rPr lang="es-ES" b="1" dirty="0"/>
              <a:t>Necesitan</a:t>
            </a:r>
            <a:r>
              <a:rPr lang="es-ES" dirty="0"/>
              <a:t> implementar soluciones rápidas y visibles que alivien la carga de tiempo y burocracia del profesorado, porque la presión diaria es alta y el malestar docente ya no admite solo reflexiones a largo plazo.</a:t>
            </a:r>
          </a:p>
          <a:p>
            <a:r>
              <a:rPr lang="es-ES" dirty="0"/>
              <a:t>➡️ </a:t>
            </a:r>
            <a:r>
              <a:rPr lang="es-ES" b="1" dirty="0"/>
              <a:t>CONSECUENCIA / SALIDA</a:t>
            </a:r>
            <a:br>
              <a:rPr lang="es-ES" dirty="0"/>
            </a:br>
            <a:r>
              <a:rPr lang="es-ES" b="1" dirty="0"/>
              <a:t>Quick </a:t>
            </a:r>
            <a:r>
              <a:rPr lang="es-ES" b="1" dirty="0" err="1"/>
              <a:t>wins</a:t>
            </a:r>
            <a:r>
              <a:rPr lang="es-ES" b="1" dirty="0"/>
              <a:t> y herramientas operativas</a:t>
            </a:r>
            <a:r>
              <a:rPr lang="es-ES" dirty="0"/>
              <a:t> que mejoren el día a día docente y devuelvan sensación de eficacia.</a:t>
            </a:r>
          </a:p>
          <a:p>
            <a:r>
              <a:rPr lang="es-ES" i="1" dirty="0"/>
              <a:t>(Aquí “necesitan” se justifica como urgencia vital, no como deseo.)</a:t>
            </a:r>
            <a:endParaRPr lang="es-ES" dirty="0"/>
          </a:p>
          <a:p>
            <a:endParaRPr lang="es-ES" dirty="0"/>
          </a:p>
        </p:txBody>
      </p:sp>
      <p:sp>
        <p:nvSpPr>
          <p:cNvPr id="4" name="Marcador de número de diapositiva 3"/>
          <p:cNvSpPr>
            <a:spLocks noGrp="1"/>
          </p:cNvSpPr>
          <p:nvPr>
            <p:ph type="sldNum" sz="quarter" idx="5"/>
          </p:nvPr>
        </p:nvSpPr>
        <p:spPr/>
        <p:txBody>
          <a:bodyPr/>
          <a:lstStyle/>
          <a:p>
            <a:fld id="{2261B12E-1A08-47F8-9958-278B884C7BFF}" type="slidenum">
              <a:rPr lang="es-ES" smtClean="0"/>
              <a:t>20</a:t>
            </a:fld>
            <a:endParaRPr lang="es-ES"/>
          </a:p>
        </p:txBody>
      </p:sp>
    </p:spTree>
    <p:extLst>
      <p:ext uri="{BB962C8B-B14F-4D97-AF65-F5344CB8AC3E}">
        <p14:creationId xmlns:p14="http://schemas.microsoft.com/office/powerpoint/2010/main" val="528873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AA196-7716-B215-30C2-371083FFD77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A640E99-4B0F-B612-D6AB-EC38AB54015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7BB42F9-21FE-DECC-32EF-D790E741A649}"/>
              </a:ext>
            </a:extLst>
          </p:cNvPr>
          <p:cNvSpPr>
            <a:spLocks noGrp="1"/>
          </p:cNvSpPr>
          <p:nvPr>
            <p:ph type="body" idx="1"/>
          </p:nvPr>
        </p:nvSpPr>
        <p:spPr/>
        <p:txBody>
          <a:bodyPr/>
          <a:lstStyle/>
          <a:p>
            <a:r>
              <a:rPr lang="es-ES" b="1" dirty="0"/>
              <a:t>3. CREEN QUE…</a:t>
            </a:r>
          </a:p>
          <a:p>
            <a:r>
              <a:rPr lang="es-ES" i="1" dirty="0"/>
              <a:t>(convicción profunda, marco mental compartido)</a:t>
            </a:r>
            <a:endParaRPr lang="es-ES" dirty="0"/>
          </a:p>
          <a:p>
            <a:r>
              <a:rPr lang="es-ES" b="1" dirty="0"/>
              <a:t>Creen</a:t>
            </a:r>
            <a:r>
              <a:rPr lang="es-ES" dirty="0"/>
              <a:t> que la educación es, ante todo, un acto comunitario y relacional, y que este núcleo no puede ni debe ser sustituido por ninguna tecnología.</a:t>
            </a:r>
          </a:p>
          <a:p>
            <a:r>
              <a:rPr lang="es-ES" dirty="0"/>
              <a:t>➡️ </a:t>
            </a:r>
            <a:r>
              <a:rPr lang="es-ES" b="1" dirty="0"/>
              <a:t>CONSECUENCIA / SALIDA</a:t>
            </a:r>
            <a:br>
              <a:rPr lang="es-ES" dirty="0"/>
            </a:br>
            <a:r>
              <a:rPr lang="es-ES" b="1" dirty="0"/>
              <a:t>Decisiones educativas coherentes</a:t>
            </a:r>
            <a:r>
              <a:rPr lang="es-ES" dirty="0"/>
              <a:t> que protejan el vínculo humano, la comunidad educativa y el sentido relacional del aprendizaje frente a los riesgos de deshumanización.</a:t>
            </a:r>
          </a:p>
          <a:p>
            <a:r>
              <a:rPr lang="es-ES" i="1" dirty="0"/>
              <a:t>(Aquí “creen” funciona como base identitaria.)</a:t>
            </a:r>
            <a:endParaRPr lang="es-ES" dirty="0"/>
          </a:p>
          <a:p>
            <a:endParaRPr lang="es-ES" dirty="0"/>
          </a:p>
        </p:txBody>
      </p:sp>
      <p:sp>
        <p:nvSpPr>
          <p:cNvPr id="4" name="Marcador de número de diapositiva 3">
            <a:extLst>
              <a:ext uri="{FF2B5EF4-FFF2-40B4-BE49-F238E27FC236}">
                <a16:creationId xmlns:a16="http://schemas.microsoft.com/office/drawing/2014/main" id="{811177F1-B35F-D243-388A-F49B755935D9}"/>
              </a:ext>
            </a:extLst>
          </p:cNvPr>
          <p:cNvSpPr>
            <a:spLocks noGrp="1"/>
          </p:cNvSpPr>
          <p:nvPr>
            <p:ph type="sldNum" sz="quarter" idx="5"/>
          </p:nvPr>
        </p:nvSpPr>
        <p:spPr/>
        <p:txBody>
          <a:bodyPr/>
          <a:lstStyle/>
          <a:p>
            <a:fld id="{2261B12E-1A08-47F8-9958-278B884C7BFF}" type="slidenum">
              <a:rPr lang="es-ES" smtClean="0"/>
              <a:t>21</a:t>
            </a:fld>
            <a:endParaRPr lang="es-ES"/>
          </a:p>
        </p:txBody>
      </p:sp>
    </p:spTree>
    <p:extLst>
      <p:ext uri="{BB962C8B-B14F-4D97-AF65-F5344CB8AC3E}">
        <p14:creationId xmlns:p14="http://schemas.microsoft.com/office/powerpoint/2010/main" val="295268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385A5-B17B-DF24-20E2-20C680219C4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3C71336-AF61-E94B-72A7-E54E1CF1077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9187164-B281-DC09-56A0-18AEEDE76B66}"/>
              </a:ext>
            </a:extLst>
          </p:cNvPr>
          <p:cNvSpPr>
            <a:spLocks noGrp="1"/>
          </p:cNvSpPr>
          <p:nvPr>
            <p:ph type="body" idx="1"/>
          </p:nvPr>
        </p:nvSpPr>
        <p:spPr/>
        <p:txBody>
          <a:bodyPr/>
          <a:lstStyle/>
          <a:p>
            <a:r>
              <a:rPr lang="es-ES" b="1" dirty="0"/>
              <a:t>TEMEN…</a:t>
            </a:r>
          </a:p>
          <a:p>
            <a:r>
              <a:rPr lang="es-ES" i="1" dirty="0"/>
              <a:t>(afectivo, vocacional, identitario)</a:t>
            </a:r>
            <a:endParaRPr lang="es-ES" dirty="0"/>
          </a:p>
          <a:p>
            <a:r>
              <a:rPr lang="es-ES" b="1" dirty="0"/>
              <a:t>Temen</a:t>
            </a:r>
            <a:r>
              <a:rPr lang="es-ES" dirty="0"/>
              <a:t> perder protagonismo profesional en un contexto de creciente automatización, porque, a pesar del cansancio y el malestar, se sienten actores fundamentales y vocacionales en el proceso educativo.</a:t>
            </a:r>
          </a:p>
          <a:p>
            <a:r>
              <a:rPr lang="es-ES" dirty="0"/>
              <a:t>➡️ </a:t>
            </a:r>
            <a:r>
              <a:rPr lang="es-ES" b="1" dirty="0"/>
              <a:t>CONSECUENCIA / SALIDA</a:t>
            </a:r>
            <a:br>
              <a:rPr lang="es-ES" dirty="0"/>
            </a:br>
            <a:r>
              <a:rPr lang="es-ES" b="1" dirty="0"/>
              <a:t>Un enfoque de la IA que refuerce el rol docente</a:t>
            </a:r>
            <a:r>
              <a:rPr lang="es-ES" dirty="0"/>
              <a:t>, reconociendo su valor insustituible como acompañante, mediador y referente educativo.</a:t>
            </a:r>
          </a:p>
          <a:p>
            <a:r>
              <a:rPr lang="es-ES" i="1" dirty="0"/>
              <a:t>(El verbo “temen” aquí es muy humano y muy creíble.)</a:t>
            </a:r>
            <a:endParaRPr lang="es-ES" dirty="0"/>
          </a:p>
          <a:p>
            <a:endParaRPr lang="es-ES" dirty="0"/>
          </a:p>
        </p:txBody>
      </p:sp>
      <p:sp>
        <p:nvSpPr>
          <p:cNvPr id="4" name="Marcador de número de diapositiva 3">
            <a:extLst>
              <a:ext uri="{FF2B5EF4-FFF2-40B4-BE49-F238E27FC236}">
                <a16:creationId xmlns:a16="http://schemas.microsoft.com/office/drawing/2014/main" id="{96F6A2E0-C711-8963-3208-D5F4D9BCB414}"/>
              </a:ext>
            </a:extLst>
          </p:cNvPr>
          <p:cNvSpPr>
            <a:spLocks noGrp="1"/>
          </p:cNvSpPr>
          <p:nvPr>
            <p:ph type="sldNum" sz="quarter" idx="5"/>
          </p:nvPr>
        </p:nvSpPr>
        <p:spPr/>
        <p:txBody>
          <a:bodyPr/>
          <a:lstStyle/>
          <a:p>
            <a:fld id="{2261B12E-1A08-47F8-9958-278B884C7BFF}" type="slidenum">
              <a:rPr lang="es-ES" smtClean="0"/>
              <a:t>22</a:t>
            </a:fld>
            <a:endParaRPr lang="es-ES"/>
          </a:p>
        </p:txBody>
      </p:sp>
    </p:spTree>
    <p:extLst>
      <p:ext uri="{BB962C8B-B14F-4D97-AF65-F5344CB8AC3E}">
        <p14:creationId xmlns:p14="http://schemas.microsoft.com/office/powerpoint/2010/main" val="2173915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786E4-D439-7BC4-0576-A45F0165B0E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9DE0B2B-3508-56F4-A291-09753A00F8F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B1F07E96-DFF0-65F8-B1D8-F3EE14BFD3E7}"/>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83F261E6-2DB8-A1E2-A509-B17744DF71E4}"/>
              </a:ext>
            </a:extLst>
          </p:cNvPr>
          <p:cNvSpPr>
            <a:spLocks noGrp="1"/>
          </p:cNvSpPr>
          <p:nvPr>
            <p:ph type="sldNum" sz="quarter" idx="5"/>
          </p:nvPr>
        </p:nvSpPr>
        <p:spPr/>
        <p:txBody>
          <a:bodyPr/>
          <a:lstStyle/>
          <a:p>
            <a:fld id="{E1280A91-6202-D342-9CE0-92FA4C1689BB}" type="slidenum">
              <a:rPr lang="en-US" smtClean="0"/>
              <a:pPr/>
              <a:t>23</a:t>
            </a:fld>
            <a:endParaRPr lang="en-US"/>
          </a:p>
        </p:txBody>
      </p:sp>
    </p:spTree>
    <p:extLst>
      <p:ext uri="{BB962C8B-B14F-4D97-AF65-F5344CB8AC3E}">
        <p14:creationId xmlns:p14="http://schemas.microsoft.com/office/powerpoint/2010/main" val="2633428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1FAE7-E6D9-6166-D1AC-9C679BCC005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7CE8252-5283-C6DF-7A0C-BFA38F5A021D}"/>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B96BA6CE-A459-A94A-9677-CD2117E79EEE}"/>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781EDB46-31DF-129B-CC43-40C1D5E0363C}"/>
              </a:ext>
            </a:extLst>
          </p:cNvPr>
          <p:cNvSpPr>
            <a:spLocks noGrp="1"/>
          </p:cNvSpPr>
          <p:nvPr>
            <p:ph type="sldNum" sz="quarter" idx="5"/>
          </p:nvPr>
        </p:nvSpPr>
        <p:spPr/>
        <p:txBody>
          <a:bodyPr/>
          <a:lstStyle/>
          <a:p>
            <a:fld id="{E1280A91-6202-D342-9CE0-92FA4C1689BB}" type="slidenum">
              <a:rPr lang="en-US" smtClean="0"/>
              <a:pPr/>
              <a:t>24</a:t>
            </a:fld>
            <a:endParaRPr lang="en-US"/>
          </a:p>
        </p:txBody>
      </p:sp>
    </p:spTree>
    <p:extLst>
      <p:ext uri="{BB962C8B-B14F-4D97-AF65-F5344CB8AC3E}">
        <p14:creationId xmlns:p14="http://schemas.microsoft.com/office/powerpoint/2010/main" val="3419749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579B2-36C5-2045-659A-74E362370D2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8E77810-B2E0-EA6B-2DD1-E2A9EE88DF15}"/>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93E472C7-EB3C-0A31-3410-C45FAEA99DA4}"/>
              </a:ext>
            </a:extLst>
          </p:cNvPr>
          <p:cNvSpPr>
            <a:spLocks noGrp="1"/>
          </p:cNvSpPr>
          <p:nvPr>
            <p:ph type="body" idx="1"/>
          </p:nvPr>
        </p:nvSpPr>
        <p:spPr/>
        <p:txBody>
          <a:bodyPr/>
          <a:lstStyle/>
          <a:p>
            <a:pPr>
              <a:lnSpc>
                <a:spcPts val="4500"/>
              </a:lnSpc>
            </a:pPr>
            <a:r>
              <a:rPr lang="es-ES" sz="1600" dirty="0">
                <a:solidFill>
                  <a:srgbClr val="C00000"/>
                </a:solidFill>
                <a:latin typeface="Arial Narrow Bold"/>
                <a:cs typeface="Arial Narrow Bold"/>
              </a:rPr>
              <a:t>de :</a:t>
            </a:r>
            <a:r>
              <a:rPr lang="es-ES" sz="1600" dirty="0">
                <a:solidFill>
                  <a:srgbClr val="D13339"/>
                </a:solidFill>
                <a:latin typeface="Arial Narrow Bold"/>
                <a:cs typeface="Arial Narrow Bold"/>
              </a:rPr>
              <a:t>	</a:t>
            </a:r>
            <a:r>
              <a:rPr lang="es-ES" sz="1400" dirty="0">
                <a:solidFill>
                  <a:srgbClr val="2C2C43"/>
                </a:solidFill>
                <a:latin typeface="Arial" panose="020B0604020202020204" pitchFamily="34" charset="0"/>
                <a:cs typeface="Arial" panose="020B0604020202020204" pitchFamily="34" charset="0"/>
              </a:rPr>
              <a:t>no me encuentro bien</a:t>
            </a:r>
          </a:p>
          <a:p>
            <a:pPr>
              <a:lnSpc>
                <a:spcPts val="4500"/>
              </a:lnSpc>
            </a:pPr>
            <a:r>
              <a:rPr lang="es-ES" sz="1400" dirty="0">
                <a:solidFill>
                  <a:srgbClr val="2C2C43"/>
                </a:solidFill>
                <a:latin typeface="Arial" panose="020B0604020202020204" pitchFamily="34" charset="0"/>
                <a:cs typeface="Arial" panose="020B0604020202020204" pitchFamily="34" charset="0"/>
              </a:rPr>
              <a:t>		llamaré al médico</a:t>
            </a:r>
          </a:p>
          <a:p>
            <a:pPr>
              <a:lnSpc>
                <a:spcPts val="4500"/>
              </a:lnSpc>
            </a:pPr>
            <a:endParaRPr lang="es-ES" sz="1400" dirty="0">
              <a:solidFill>
                <a:srgbClr val="C00000"/>
              </a:solidFill>
              <a:latin typeface="Arial Narrow Bold"/>
              <a:cs typeface="Arial Narrow Bold"/>
            </a:endParaRPr>
          </a:p>
          <a:p>
            <a:pPr>
              <a:lnSpc>
                <a:spcPts val="4500"/>
              </a:lnSpc>
            </a:pPr>
            <a:endParaRPr lang="es-ES" sz="1400" dirty="0">
              <a:solidFill>
                <a:srgbClr val="C00000"/>
              </a:solidFill>
              <a:latin typeface="Arial Narrow Bold"/>
              <a:cs typeface="Arial Narrow Bold"/>
            </a:endParaRPr>
          </a:p>
          <a:p>
            <a:pPr>
              <a:lnSpc>
                <a:spcPts val="4500"/>
              </a:lnSpc>
            </a:pPr>
            <a:r>
              <a:rPr lang="es-ES" sz="1400" dirty="0">
                <a:solidFill>
                  <a:srgbClr val="C00000"/>
                </a:solidFill>
                <a:latin typeface="Arial Narrow Bold"/>
                <a:cs typeface="Arial Narrow Bold"/>
              </a:rPr>
              <a:t>a :</a:t>
            </a:r>
            <a:r>
              <a:rPr lang="es-ES" sz="1400" dirty="0">
                <a:solidFill>
                  <a:srgbClr val="EF8901"/>
                </a:solidFill>
                <a:latin typeface="Arial Narrow Bold"/>
                <a:cs typeface="Arial Narrow Bold"/>
              </a:rPr>
              <a:t>	</a:t>
            </a:r>
            <a:r>
              <a:rPr lang="es-ES" sz="1400" dirty="0">
                <a:solidFill>
                  <a:srgbClr val="D13339"/>
                </a:solidFill>
                <a:latin typeface="Arial Narrow Bold"/>
                <a:cs typeface="Arial Narrow Bold"/>
              </a:rPr>
              <a:t>	</a:t>
            </a:r>
            <a:r>
              <a:rPr lang="es-ES" sz="1200" dirty="0">
                <a:solidFill>
                  <a:srgbClr val="2C2C43"/>
                </a:solidFill>
                <a:latin typeface="Arial" panose="020B0604020202020204" pitchFamily="34" charset="0"/>
                <a:cs typeface="Arial" panose="020B0604020202020204" pitchFamily="34" charset="0"/>
              </a:rPr>
              <a:t>me ha llamado el médico</a:t>
            </a:r>
          </a:p>
          <a:p>
            <a:pPr>
              <a:lnSpc>
                <a:spcPts val="4500"/>
              </a:lnSpc>
            </a:pPr>
            <a:r>
              <a:rPr lang="es-ES" sz="1200" dirty="0">
                <a:solidFill>
                  <a:srgbClr val="2C2C43"/>
                </a:solidFill>
                <a:latin typeface="Arial" panose="020B0604020202020204" pitchFamily="34" charset="0"/>
                <a:cs typeface="Arial" panose="020B0604020202020204" pitchFamily="34" charset="0"/>
              </a:rPr>
              <a:t>		dice que no me encontraré bien</a:t>
            </a:r>
          </a:p>
          <a:p>
            <a:pPr>
              <a:lnSpc>
                <a:spcPts val="4500"/>
              </a:lnSpc>
            </a:pPr>
            <a:endParaRPr lang="es-ES" sz="1200" dirty="0">
              <a:solidFill>
                <a:srgbClr val="2C2C43"/>
              </a:solidFill>
              <a:latin typeface="Arial" panose="020B0604020202020204" pitchFamily="34" charset="0"/>
              <a:cs typeface="Arial" panose="020B0604020202020204" pitchFamily="34" charset="0"/>
            </a:endParaRPr>
          </a:p>
          <a:p>
            <a:pPr>
              <a:lnSpc>
                <a:spcPts val="4500"/>
              </a:lnSpc>
            </a:pPr>
            <a:endParaRPr lang="es-ES" sz="1200" dirty="0">
              <a:solidFill>
                <a:srgbClr val="2C2C43"/>
              </a:solidFill>
              <a:latin typeface="Arial" panose="020B0604020202020204" pitchFamily="34" charset="0"/>
              <a:cs typeface="Arial" panose="020B0604020202020204" pitchFamily="34" charset="0"/>
            </a:endParaRPr>
          </a:p>
          <a:p>
            <a:endParaRPr lang="es-ES" dirty="0"/>
          </a:p>
        </p:txBody>
      </p:sp>
      <p:sp>
        <p:nvSpPr>
          <p:cNvPr id="4" name="Marcador de número de diapositiva 3">
            <a:extLst>
              <a:ext uri="{FF2B5EF4-FFF2-40B4-BE49-F238E27FC236}">
                <a16:creationId xmlns:a16="http://schemas.microsoft.com/office/drawing/2014/main" id="{0709C77E-EC3F-252F-2CC5-CDEB674A5850}"/>
              </a:ext>
            </a:extLst>
          </p:cNvPr>
          <p:cNvSpPr>
            <a:spLocks noGrp="1"/>
          </p:cNvSpPr>
          <p:nvPr>
            <p:ph type="sldNum" sz="quarter" idx="5"/>
          </p:nvPr>
        </p:nvSpPr>
        <p:spPr/>
        <p:txBody>
          <a:bodyPr/>
          <a:lstStyle/>
          <a:p>
            <a:fld id="{E1280A91-6202-D342-9CE0-92FA4C1689BB}" type="slidenum">
              <a:rPr lang="en-US" smtClean="0"/>
              <a:pPr/>
              <a:t>25</a:t>
            </a:fld>
            <a:endParaRPr lang="en-US"/>
          </a:p>
        </p:txBody>
      </p:sp>
    </p:spTree>
    <p:extLst>
      <p:ext uri="{BB962C8B-B14F-4D97-AF65-F5344CB8AC3E}">
        <p14:creationId xmlns:p14="http://schemas.microsoft.com/office/powerpoint/2010/main" val="2042542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BD59-8C70-3240-9C78-BBD34C6243B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1FFE3B-09CE-0EC8-3FEB-911AC4EFFD8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BDDD9BE5-4762-2172-2CCC-9BDF12C02C48}"/>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D39FF20F-5541-27BC-5BED-9A3EC9C53515}"/>
              </a:ext>
            </a:extLst>
          </p:cNvPr>
          <p:cNvSpPr>
            <a:spLocks noGrp="1"/>
          </p:cNvSpPr>
          <p:nvPr>
            <p:ph type="sldNum" sz="quarter" idx="5"/>
          </p:nvPr>
        </p:nvSpPr>
        <p:spPr/>
        <p:txBody>
          <a:bodyPr/>
          <a:lstStyle/>
          <a:p>
            <a:fld id="{E1280A91-6202-D342-9CE0-92FA4C1689BB}" type="slidenum">
              <a:rPr lang="en-US" smtClean="0"/>
              <a:pPr/>
              <a:t>26</a:t>
            </a:fld>
            <a:endParaRPr lang="en-US"/>
          </a:p>
        </p:txBody>
      </p:sp>
    </p:spTree>
    <p:extLst>
      <p:ext uri="{BB962C8B-B14F-4D97-AF65-F5344CB8AC3E}">
        <p14:creationId xmlns:p14="http://schemas.microsoft.com/office/powerpoint/2010/main" val="1080150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06F8C-C537-278E-2735-C6008CEB9E3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0B21E75-E942-3253-3D7E-2480E52F6D2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8D890A0-D8FC-C256-3446-BE1F7F1076C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43C71CB-BCEF-31B2-5CD6-7FA6A4750A1C}"/>
              </a:ext>
            </a:extLst>
          </p:cNvPr>
          <p:cNvSpPr>
            <a:spLocks noGrp="1"/>
          </p:cNvSpPr>
          <p:nvPr>
            <p:ph type="sldNum" sz="quarter" idx="5"/>
          </p:nvPr>
        </p:nvSpPr>
        <p:spPr/>
        <p:txBody>
          <a:bodyPr/>
          <a:lstStyle/>
          <a:p>
            <a:fld id="{2261B12E-1A08-47F8-9958-278B884C7BFF}" type="slidenum">
              <a:rPr lang="es-ES" smtClean="0"/>
              <a:t>27</a:t>
            </a:fld>
            <a:endParaRPr lang="es-ES"/>
          </a:p>
        </p:txBody>
      </p:sp>
    </p:spTree>
    <p:extLst>
      <p:ext uri="{BB962C8B-B14F-4D97-AF65-F5344CB8AC3E}">
        <p14:creationId xmlns:p14="http://schemas.microsoft.com/office/powerpoint/2010/main" val="4273750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90A34-333C-0939-8924-F6D382F1FF9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F1BE88D-2367-8C4F-04AB-78452B034673}"/>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078A545D-9813-F3F2-744C-66BCACBA36C0}"/>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A95CFB8-15CE-2F4E-2023-50AA01A80281}"/>
              </a:ext>
            </a:extLst>
          </p:cNvPr>
          <p:cNvSpPr>
            <a:spLocks noGrp="1"/>
          </p:cNvSpPr>
          <p:nvPr>
            <p:ph type="sldNum" sz="quarter" idx="5"/>
          </p:nvPr>
        </p:nvSpPr>
        <p:spPr/>
        <p:txBody>
          <a:bodyPr/>
          <a:lstStyle/>
          <a:p>
            <a:fld id="{2261B12E-1A08-47F8-9958-278B884C7BFF}" type="slidenum">
              <a:rPr lang="es-ES" smtClean="0"/>
              <a:t>28</a:t>
            </a:fld>
            <a:endParaRPr lang="es-ES"/>
          </a:p>
        </p:txBody>
      </p:sp>
    </p:spTree>
    <p:extLst>
      <p:ext uri="{BB962C8B-B14F-4D97-AF65-F5344CB8AC3E}">
        <p14:creationId xmlns:p14="http://schemas.microsoft.com/office/powerpoint/2010/main" val="598413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6E358-BE0C-7F2F-54C2-DF01F3EF216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06D4F72-69BA-80F7-73FA-A925B776137F}"/>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DC521C32-EB8C-7DBF-6B03-4131C302E565}"/>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38932BDB-2B67-1F41-B1F1-BE291142BD27}"/>
              </a:ext>
            </a:extLst>
          </p:cNvPr>
          <p:cNvSpPr>
            <a:spLocks noGrp="1"/>
          </p:cNvSpPr>
          <p:nvPr>
            <p:ph type="sldNum" sz="quarter" idx="5"/>
          </p:nvPr>
        </p:nvSpPr>
        <p:spPr/>
        <p:txBody>
          <a:bodyPr/>
          <a:lstStyle/>
          <a:p>
            <a:fld id="{2261B12E-1A08-47F8-9958-278B884C7BFF}" type="slidenum">
              <a:rPr lang="es-ES" smtClean="0"/>
              <a:t>29</a:t>
            </a:fld>
            <a:endParaRPr lang="es-ES"/>
          </a:p>
        </p:txBody>
      </p:sp>
    </p:spTree>
    <p:extLst>
      <p:ext uri="{BB962C8B-B14F-4D97-AF65-F5344CB8AC3E}">
        <p14:creationId xmlns:p14="http://schemas.microsoft.com/office/powerpoint/2010/main" val="8229260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5806B-8AF4-B10E-6357-C9D8F174D68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4A32624-0FCD-5557-9783-18111B831042}"/>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3CD8136D-B084-4183-7CC8-BCFB38678557}"/>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31B5C5D-6906-0EA2-9C9D-58CD722C37EF}"/>
              </a:ext>
            </a:extLst>
          </p:cNvPr>
          <p:cNvSpPr>
            <a:spLocks noGrp="1"/>
          </p:cNvSpPr>
          <p:nvPr>
            <p:ph type="sldNum" sz="quarter" idx="5"/>
          </p:nvPr>
        </p:nvSpPr>
        <p:spPr/>
        <p:txBody>
          <a:bodyPr/>
          <a:lstStyle/>
          <a:p>
            <a:fld id="{2261B12E-1A08-47F8-9958-278B884C7BFF}" type="slidenum">
              <a:rPr lang="es-ES" smtClean="0"/>
              <a:t>30</a:t>
            </a:fld>
            <a:endParaRPr lang="es-ES"/>
          </a:p>
        </p:txBody>
      </p:sp>
    </p:spTree>
    <p:extLst>
      <p:ext uri="{BB962C8B-B14F-4D97-AF65-F5344CB8AC3E}">
        <p14:creationId xmlns:p14="http://schemas.microsoft.com/office/powerpoint/2010/main" val="2944151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Una editora contó esto en el discurso de Navidad </a:t>
            </a:r>
            <a:r>
              <a:rPr lang="es-ES" dirty="0">
                <a:sym typeface="Wingdings" panose="05000000000000000000" pitchFamily="2" charset="2"/>
              </a:rPr>
              <a:t> </a:t>
            </a:r>
            <a:r>
              <a:rPr lang="es-ES" dirty="0"/>
              <a:t>Todos somos editores o todos somos profesores en casa </a:t>
            </a:r>
            <a:r>
              <a:rPr lang="es-ES" dirty="0">
                <a:sym typeface="Wingdings" panose="05000000000000000000" pitchFamily="2" charset="2"/>
              </a:rPr>
              <a:t> Yo a la salida del </a:t>
            </a:r>
            <a:r>
              <a:rPr lang="es-ES" dirty="0" err="1">
                <a:sym typeface="Wingdings" panose="05000000000000000000" pitchFamily="2" charset="2"/>
              </a:rPr>
              <a:t>gim</a:t>
            </a:r>
            <a:r>
              <a:rPr lang="es-ES" dirty="0">
                <a:sym typeface="Wingdings" panose="05000000000000000000" pitchFamily="2" charset="2"/>
              </a:rPr>
              <a:t> fui a un peruano con mi esposa y le conté el problema con esta ponencia, la dificultad en diferenciarse, en contar algo distinto, teniendo en cuenta que en los congresos educativos de los últimos años casi solo se ha hablado de IA</a:t>
            </a:r>
            <a:endParaRPr lang="es-ES" dirty="0"/>
          </a:p>
          <a:p>
            <a:endParaRPr lang="es-ES" dirty="0"/>
          </a:p>
        </p:txBody>
      </p:sp>
      <p:sp>
        <p:nvSpPr>
          <p:cNvPr id="4" name="Marcador de número de diapositiva 3"/>
          <p:cNvSpPr>
            <a:spLocks noGrp="1"/>
          </p:cNvSpPr>
          <p:nvPr>
            <p:ph type="sldNum" sz="quarter" idx="5"/>
          </p:nvPr>
        </p:nvSpPr>
        <p:spPr/>
        <p:txBody>
          <a:bodyPr/>
          <a:lstStyle/>
          <a:p>
            <a:fld id="{2261B12E-1A08-47F8-9958-278B884C7BFF}" type="slidenum">
              <a:rPr lang="es-ES" smtClean="0"/>
              <a:t>32</a:t>
            </a:fld>
            <a:endParaRPr lang="es-ES"/>
          </a:p>
        </p:txBody>
      </p:sp>
    </p:spTree>
    <p:extLst>
      <p:ext uri="{BB962C8B-B14F-4D97-AF65-F5344CB8AC3E}">
        <p14:creationId xmlns:p14="http://schemas.microsoft.com/office/powerpoint/2010/main" val="4245660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2F9E2-C715-12EC-F9F0-F3D1B2D9CF0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EABB745-B204-D069-086D-C2DFCDAE7660}"/>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BAF5BD13-5DDB-C01B-CC65-0F7665B7C249}"/>
              </a:ext>
            </a:extLst>
          </p:cNvPr>
          <p:cNvSpPr>
            <a:spLocks noGrp="1"/>
          </p:cNvSpPr>
          <p:nvPr>
            <p:ph type="body" idx="1"/>
          </p:nvPr>
        </p:nvSpPr>
        <p:spPr/>
        <p:txBody>
          <a:bodyPr/>
          <a:lstStyle/>
          <a:p>
            <a:r>
              <a:rPr lang="es-ES" b="1" dirty="0"/>
              <a:t>Ámbito anecdótico</a:t>
            </a:r>
            <a:r>
              <a:rPr lang="es-ES" dirty="0"/>
              <a:t>: conjunto de anécdotas, demostraciones llamativas o efectos “guau” que ilustran el potencial o los riesgos de la IA, útiles como motivación inicial, pero insuficientes si no se integran en un marco reflexivo más profundo.</a:t>
            </a:r>
          </a:p>
        </p:txBody>
      </p:sp>
      <p:sp>
        <p:nvSpPr>
          <p:cNvPr id="4" name="Marcador de número de diapositiva 3">
            <a:extLst>
              <a:ext uri="{FF2B5EF4-FFF2-40B4-BE49-F238E27FC236}">
                <a16:creationId xmlns:a16="http://schemas.microsoft.com/office/drawing/2014/main" id="{AC90FCCF-28F3-668A-13D9-03CAA250C31E}"/>
              </a:ext>
            </a:extLst>
          </p:cNvPr>
          <p:cNvSpPr>
            <a:spLocks noGrp="1"/>
          </p:cNvSpPr>
          <p:nvPr>
            <p:ph type="sldNum" sz="quarter" idx="5"/>
          </p:nvPr>
        </p:nvSpPr>
        <p:spPr/>
        <p:txBody>
          <a:bodyPr/>
          <a:lstStyle/>
          <a:p>
            <a:fld id="{2261B12E-1A08-47F8-9958-278B884C7BFF}" type="slidenum">
              <a:rPr lang="es-ES" smtClean="0"/>
              <a:t>33</a:t>
            </a:fld>
            <a:endParaRPr lang="es-ES"/>
          </a:p>
        </p:txBody>
      </p:sp>
    </p:spTree>
    <p:extLst>
      <p:ext uri="{BB962C8B-B14F-4D97-AF65-F5344CB8AC3E}">
        <p14:creationId xmlns:p14="http://schemas.microsoft.com/office/powerpoint/2010/main" val="3782095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DA9D4-6F82-B61A-D3B3-92A4EC60A1A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FC3639-A789-9533-1469-0140DAF6E1EF}"/>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AF7D5A74-68F6-037D-6417-638085E35C4D}"/>
              </a:ext>
            </a:extLst>
          </p:cNvPr>
          <p:cNvSpPr>
            <a:spLocks noGrp="1"/>
          </p:cNvSpPr>
          <p:nvPr>
            <p:ph type="body" idx="1"/>
          </p:nvPr>
        </p:nvSpPr>
        <p:spPr/>
        <p:txBody>
          <a:bodyPr/>
          <a:lstStyle/>
          <a:p>
            <a:r>
              <a:rPr lang="es-ES" b="1" dirty="0"/>
              <a:t>Ámbito ético</a:t>
            </a:r>
            <a:r>
              <a:rPr lang="es-ES" dirty="0"/>
              <a:t>: reflexión sobre cómo garantizar un uso de la IA que sea equitativo, responsable y orientado al bien común, preservando la dignidad humana, evitando sesgos y formando a los estudiantes en una conciencia crítica sobre estas tecnologías.</a:t>
            </a:r>
          </a:p>
        </p:txBody>
      </p:sp>
      <p:sp>
        <p:nvSpPr>
          <p:cNvPr id="4" name="Marcador de número de diapositiva 3">
            <a:extLst>
              <a:ext uri="{FF2B5EF4-FFF2-40B4-BE49-F238E27FC236}">
                <a16:creationId xmlns:a16="http://schemas.microsoft.com/office/drawing/2014/main" id="{CB666CFA-5116-171D-E5CC-0AC362A5395E}"/>
              </a:ext>
            </a:extLst>
          </p:cNvPr>
          <p:cNvSpPr>
            <a:spLocks noGrp="1"/>
          </p:cNvSpPr>
          <p:nvPr>
            <p:ph type="sldNum" sz="quarter" idx="5"/>
          </p:nvPr>
        </p:nvSpPr>
        <p:spPr/>
        <p:txBody>
          <a:bodyPr/>
          <a:lstStyle/>
          <a:p>
            <a:fld id="{2261B12E-1A08-47F8-9958-278B884C7BFF}" type="slidenum">
              <a:rPr lang="es-ES" smtClean="0"/>
              <a:t>34</a:t>
            </a:fld>
            <a:endParaRPr lang="es-ES"/>
          </a:p>
        </p:txBody>
      </p:sp>
    </p:spTree>
    <p:extLst>
      <p:ext uri="{BB962C8B-B14F-4D97-AF65-F5344CB8AC3E}">
        <p14:creationId xmlns:p14="http://schemas.microsoft.com/office/powerpoint/2010/main" val="4191825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F62EAB-41ED-025E-5FD8-D6A4F28C95A6}"/>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19B6B999-A6E4-41EE-4D55-2737FECBEE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8037DCFC-500B-9579-BE99-60FE81543D4A}"/>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5" name="Marcador de pie de página 4">
            <a:extLst>
              <a:ext uri="{FF2B5EF4-FFF2-40B4-BE49-F238E27FC236}">
                <a16:creationId xmlns:a16="http://schemas.microsoft.com/office/drawing/2014/main" id="{D22025D0-9AB2-64F6-E5CF-333E4D12188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0B989C9-3C63-7169-92F7-E2059059D05E}"/>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69450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0EE9D7-58BC-BC55-CAB1-B7921F52CE2E}"/>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8E362A6-D8BA-8BEF-5B55-83CB02E83194}"/>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1D6A7C20-AA23-7EFC-8C51-1492B7961C0E}"/>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5" name="Marcador de pie de página 4">
            <a:extLst>
              <a:ext uri="{FF2B5EF4-FFF2-40B4-BE49-F238E27FC236}">
                <a16:creationId xmlns:a16="http://schemas.microsoft.com/office/drawing/2014/main" id="{CE9C998C-F19B-DDF8-7EF7-D5AC5DA456B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02A2985-D0E8-0F90-7241-0B2CE3571F5E}"/>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2145207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EAFB10-A7F1-9934-E3F8-8CA25B52E598}"/>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631235B7-7594-54EE-2F4D-4FCCFD0EF8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8D8CB6ED-6246-910A-DF49-C9F169BDAB8D}"/>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5" name="Marcador de pie de página 4">
            <a:extLst>
              <a:ext uri="{FF2B5EF4-FFF2-40B4-BE49-F238E27FC236}">
                <a16:creationId xmlns:a16="http://schemas.microsoft.com/office/drawing/2014/main" id="{7F074F01-91A3-989A-3578-AA529592962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A523C93-4D2A-8CF0-8625-31E6A6DDAB25}"/>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932347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BCC31E-F25E-7F7A-C52B-70B6A42AA91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BD681CD-8640-15DA-8F4F-ACE849FC25BC}"/>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A2778148-D89E-26D5-7392-FC8DF01AA0BC}"/>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6712CF80-05C4-D9CF-EE10-6FBC6F0835A5}"/>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6" name="Marcador de pie de página 5">
            <a:extLst>
              <a:ext uri="{FF2B5EF4-FFF2-40B4-BE49-F238E27FC236}">
                <a16:creationId xmlns:a16="http://schemas.microsoft.com/office/drawing/2014/main" id="{BE46D708-FFA9-ABE8-243F-A02214B50D8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A9180DF-2477-3B3C-5366-263AA809A1D8}"/>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36121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8D490D-8451-AABC-329E-68377BCD0112}"/>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9F2C2B9F-8C82-5CEC-39B7-77C0C009A3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54CB2EBB-E948-F992-0C7C-5E1DF4A6074D}"/>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00C44171-14E8-C9B0-5F72-45EA68774A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C71D4A0F-DDDC-0EF4-73B4-3EDD88F4426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F0721EA1-CA2D-B9A7-14C6-2CA1EC70F665}"/>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8" name="Marcador de pie de página 7">
            <a:extLst>
              <a:ext uri="{FF2B5EF4-FFF2-40B4-BE49-F238E27FC236}">
                <a16:creationId xmlns:a16="http://schemas.microsoft.com/office/drawing/2014/main" id="{A636C282-D3F1-1C98-6366-47EC97F363EB}"/>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F915F594-E770-2101-1D80-A31EA6A82378}"/>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71947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E7A371-E87D-409F-8DEA-D7A5FE526158}"/>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0F3D322B-6564-2BDC-8944-230C11ECBB6B}"/>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4" name="Marcador de pie de página 3">
            <a:extLst>
              <a:ext uri="{FF2B5EF4-FFF2-40B4-BE49-F238E27FC236}">
                <a16:creationId xmlns:a16="http://schemas.microsoft.com/office/drawing/2014/main" id="{B7D311A5-2D2D-004A-AFC9-B6DCCB894E79}"/>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F0CA6584-C099-F109-AA80-9068B5A09E07}"/>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045313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F3AEE8F-0175-BED8-EBCD-D72A9DD7E425}"/>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3" name="Marcador de pie de página 2">
            <a:extLst>
              <a:ext uri="{FF2B5EF4-FFF2-40B4-BE49-F238E27FC236}">
                <a16:creationId xmlns:a16="http://schemas.microsoft.com/office/drawing/2014/main" id="{5BC0D74F-C629-C1EF-7D95-74675527497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DBE1D5C8-557D-003E-F294-20C9927A8501}"/>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66516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94E7DB-D7C0-E4B0-48C1-4AD55C4918B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D6F5632A-BECF-363B-9DE9-D78CDA23F2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144F94E3-F5BD-1F60-E020-C4A74FE78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B72972D-8B77-AE64-9033-D32A848ECA4E}"/>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6" name="Marcador de pie de página 5">
            <a:extLst>
              <a:ext uri="{FF2B5EF4-FFF2-40B4-BE49-F238E27FC236}">
                <a16:creationId xmlns:a16="http://schemas.microsoft.com/office/drawing/2014/main" id="{9AA1E82C-51D8-843A-5313-3C210176C7C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7CC9D55-4002-5D82-D9B5-86E1E23E375A}"/>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183089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7B20C9-DB78-D0B4-942B-C5785C3B0FB0}"/>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2CD0BA5E-897D-C499-BDBD-A90E965F2E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92D4E02-5860-AE26-5DE8-CCF54B42B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27AFDFEE-8199-10D3-12AC-7BDE20A0E788}"/>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6" name="Marcador de pie de página 5">
            <a:extLst>
              <a:ext uri="{FF2B5EF4-FFF2-40B4-BE49-F238E27FC236}">
                <a16:creationId xmlns:a16="http://schemas.microsoft.com/office/drawing/2014/main" id="{A0B425A0-528C-C708-6CE0-6D33B64043B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B5510E4-EDD0-3204-872B-56FA22850103}"/>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3497204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A19B28-166E-3F8E-95B5-F3790318F026}"/>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99E5D1F5-DBBD-8BA9-C190-7F181A8A5FC8}"/>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1B7F48E-C93F-7106-0F06-5E84EB3BECD3}"/>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5" name="Marcador de pie de página 4">
            <a:extLst>
              <a:ext uri="{FF2B5EF4-FFF2-40B4-BE49-F238E27FC236}">
                <a16:creationId xmlns:a16="http://schemas.microsoft.com/office/drawing/2014/main" id="{2DFCE9C7-F5B7-E155-ABD3-CC5B3A53B65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032E83E-5BFF-D40E-2FEA-AACE6511F319}"/>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4277819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FEEC120-6F00-3761-40F3-ADED768E2A91}"/>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167F7416-1074-6519-7AD8-54E014E966E0}"/>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68AF2AE6-6D9C-3B0D-D2AD-5AD70C3D5B4A}"/>
              </a:ext>
            </a:extLst>
          </p:cNvPr>
          <p:cNvSpPr>
            <a:spLocks noGrp="1"/>
          </p:cNvSpPr>
          <p:nvPr>
            <p:ph type="dt" sz="half" idx="10"/>
          </p:nvPr>
        </p:nvSpPr>
        <p:spPr/>
        <p:txBody>
          <a:bodyPr/>
          <a:lstStyle/>
          <a:p>
            <a:fld id="{52A2610F-7B95-B641-B761-66A91E3362E7}" type="datetimeFigureOut">
              <a:rPr lang="es-CO" smtClean="0"/>
              <a:t>15/01/2026</a:t>
            </a:fld>
            <a:endParaRPr lang="es-CO"/>
          </a:p>
        </p:txBody>
      </p:sp>
      <p:sp>
        <p:nvSpPr>
          <p:cNvPr id="5" name="Marcador de pie de página 4">
            <a:extLst>
              <a:ext uri="{FF2B5EF4-FFF2-40B4-BE49-F238E27FC236}">
                <a16:creationId xmlns:a16="http://schemas.microsoft.com/office/drawing/2014/main" id="{BA156885-7172-7E7E-A61A-3CB7E390BCE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E53C478-45AC-DB83-E469-5D355CEC2549}"/>
              </a:ext>
            </a:extLst>
          </p:cNvPr>
          <p:cNvSpPr>
            <a:spLocks noGrp="1"/>
          </p:cNvSpPr>
          <p:nvPr>
            <p:ph type="sldNum" sz="quarter" idx="12"/>
          </p:nvPr>
        </p:nvSpPr>
        <p:spPr/>
        <p:txBody>
          <a:bodyPr/>
          <a:lstStyle/>
          <a:p>
            <a:fld id="{3C0FAD6D-34C8-8F44-84E2-D8E3CA7D8322}" type="slidenum">
              <a:rPr lang="es-CO" smtClean="0"/>
              <a:t>‹Nº›</a:t>
            </a:fld>
            <a:endParaRPr lang="es-CO"/>
          </a:p>
        </p:txBody>
      </p:sp>
    </p:spTree>
    <p:extLst>
      <p:ext uri="{BB962C8B-B14F-4D97-AF65-F5344CB8AC3E}">
        <p14:creationId xmlns:p14="http://schemas.microsoft.com/office/powerpoint/2010/main" val="2445030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atro columnas">
    <p:spTree>
      <p:nvGrpSpPr>
        <p:cNvPr id="1" name=""/>
        <p:cNvGrpSpPr/>
        <p:nvPr/>
      </p:nvGrpSpPr>
      <p:grpSpPr>
        <a:xfrm>
          <a:off x="0" y="0"/>
          <a:ext cx="0" cy="0"/>
          <a:chOff x="0" y="0"/>
          <a:chExt cx="0" cy="0"/>
        </a:xfrm>
      </p:grpSpPr>
      <p:sp>
        <p:nvSpPr>
          <p:cNvPr id="11" name="Marcador de texto 3" descr="aquí va una cita">
            <a:extLst>
              <a:ext uri="{FF2B5EF4-FFF2-40B4-BE49-F238E27FC236}">
                <a16:creationId xmlns:a16="http://schemas.microsoft.com/office/drawing/2014/main" id="{B8CDA9BA-BC81-41FC-976B-833864F1E43B}"/>
              </a:ext>
            </a:extLst>
          </p:cNvPr>
          <p:cNvSpPr>
            <a:spLocks noGrp="1"/>
          </p:cNvSpPr>
          <p:nvPr>
            <p:ph type="body" sz="quarter" idx="10"/>
          </p:nvPr>
        </p:nvSpPr>
        <p:spPr>
          <a:xfrm>
            <a:off x="612911" y="442103"/>
            <a:ext cx="11010723" cy="601554"/>
          </a:xfrm>
          <a:prstGeom prst="rect">
            <a:avLst/>
          </a:prstGeom>
        </p:spPr>
        <p:txBody>
          <a:bodyPr lIns="0" tIns="0" rIns="0" bIns="0"/>
          <a:lstStyle>
            <a:lvl1pPr marL="0" indent="0">
              <a:spcBef>
                <a:spcPts val="0"/>
              </a:spcBef>
              <a:buNone/>
              <a:defRPr sz="4000" b="0" i="0" cap="none" baseline="0">
                <a:solidFill>
                  <a:srgbClr val="61AFB6"/>
                </a:solidFill>
                <a:latin typeface="Montserrat ExtraBold" panose="00000900000000000000" pitchFamily="2" charset="0"/>
              </a:defRPr>
            </a:lvl1pPr>
          </a:lstStyle>
          <a:p>
            <a:pPr lvl="0"/>
            <a:endParaRPr lang="es-ES"/>
          </a:p>
        </p:txBody>
      </p:sp>
      <p:sp>
        <p:nvSpPr>
          <p:cNvPr id="14" name="Marcador de texto 3" descr="aquí va una cita">
            <a:extLst>
              <a:ext uri="{FF2B5EF4-FFF2-40B4-BE49-F238E27FC236}">
                <a16:creationId xmlns:a16="http://schemas.microsoft.com/office/drawing/2014/main" id="{3189D4CA-EAFA-4CB8-A1C5-8CD1CBD2DFF6}"/>
              </a:ext>
            </a:extLst>
          </p:cNvPr>
          <p:cNvSpPr>
            <a:spLocks noGrp="1"/>
          </p:cNvSpPr>
          <p:nvPr>
            <p:ph type="body" sz="quarter" idx="11"/>
          </p:nvPr>
        </p:nvSpPr>
        <p:spPr>
          <a:xfrm>
            <a:off x="623635" y="2929501"/>
            <a:ext cx="2366700" cy="3236083"/>
          </a:xfrm>
          <a:prstGeom prst="rect">
            <a:avLst/>
          </a:prstGeom>
        </p:spPr>
        <p:txBody>
          <a:bodyPr lIns="0" tIns="0" rIns="0" bIns="0"/>
          <a:lstStyle>
            <a:lvl1pPr marL="0" indent="0">
              <a:lnSpc>
                <a:spcPct val="100000"/>
              </a:lnSpc>
              <a:buNone/>
              <a:defRPr sz="1600" b="0" i="0" cap="none" baseline="0">
                <a:solidFill>
                  <a:schemeClr val="tx1"/>
                </a:solidFill>
                <a:latin typeface="+mj-lt"/>
              </a:defRPr>
            </a:lvl1pPr>
          </a:lstStyle>
          <a:p>
            <a:pPr lvl="0"/>
            <a:endParaRPr lang="es-ES"/>
          </a:p>
        </p:txBody>
      </p:sp>
      <p:sp>
        <p:nvSpPr>
          <p:cNvPr id="7" name="Marcador de texto 3" descr="aquí va una cita">
            <a:extLst>
              <a:ext uri="{FF2B5EF4-FFF2-40B4-BE49-F238E27FC236}">
                <a16:creationId xmlns:a16="http://schemas.microsoft.com/office/drawing/2014/main" id="{EFE893E9-608B-4A12-A2D2-6DFD385C9444}"/>
              </a:ext>
            </a:extLst>
          </p:cNvPr>
          <p:cNvSpPr>
            <a:spLocks noGrp="1"/>
          </p:cNvSpPr>
          <p:nvPr>
            <p:ph type="body" sz="quarter" idx="12"/>
          </p:nvPr>
        </p:nvSpPr>
        <p:spPr>
          <a:xfrm>
            <a:off x="601774" y="1387187"/>
            <a:ext cx="2388561" cy="668538"/>
          </a:xfrm>
          <a:prstGeom prst="rect">
            <a:avLst/>
          </a:prstGeom>
        </p:spPr>
        <p:txBody>
          <a:bodyPr lIns="0" tIns="0" rIns="0" bIns="0"/>
          <a:lstStyle>
            <a:lvl1pPr marL="0" indent="0">
              <a:lnSpc>
                <a:spcPct val="100000"/>
              </a:lnSpc>
              <a:buNone/>
              <a:defRPr sz="2000" b="0" i="0" cap="none" baseline="0">
                <a:solidFill>
                  <a:schemeClr val="tx1">
                    <a:lumMod val="50000"/>
                    <a:lumOff val="50000"/>
                  </a:schemeClr>
                </a:solidFill>
                <a:latin typeface="+mj-lt"/>
              </a:defRPr>
            </a:lvl1pPr>
          </a:lstStyle>
          <a:p>
            <a:pPr lvl="0"/>
            <a:endParaRPr lang="es-ES"/>
          </a:p>
        </p:txBody>
      </p:sp>
      <p:sp>
        <p:nvSpPr>
          <p:cNvPr id="22" name="Marcador de texto 3" descr="aquí va una cita">
            <a:extLst>
              <a:ext uri="{FF2B5EF4-FFF2-40B4-BE49-F238E27FC236}">
                <a16:creationId xmlns:a16="http://schemas.microsoft.com/office/drawing/2014/main" id="{A7247FC2-FD1C-4790-A527-D28694625EE0}"/>
              </a:ext>
            </a:extLst>
          </p:cNvPr>
          <p:cNvSpPr>
            <a:spLocks noGrp="1"/>
          </p:cNvSpPr>
          <p:nvPr>
            <p:ph type="body" sz="quarter" idx="13"/>
          </p:nvPr>
        </p:nvSpPr>
        <p:spPr>
          <a:xfrm>
            <a:off x="3370954" y="2929501"/>
            <a:ext cx="2366700" cy="3236083"/>
          </a:xfrm>
          <a:prstGeom prst="rect">
            <a:avLst/>
          </a:prstGeom>
        </p:spPr>
        <p:txBody>
          <a:bodyPr lIns="0" tIns="0" rIns="0" bIns="0"/>
          <a:lstStyle>
            <a:lvl1pPr marL="0" indent="0">
              <a:lnSpc>
                <a:spcPct val="100000"/>
              </a:lnSpc>
              <a:buNone/>
              <a:defRPr sz="1600" b="0" i="0" cap="none" baseline="0">
                <a:solidFill>
                  <a:schemeClr val="tx1"/>
                </a:solidFill>
                <a:latin typeface="+mj-lt"/>
              </a:defRPr>
            </a:lvl1pPr>
          </a:lstStyle>
          <a:p>
            <a:pPr lvl="0"/>
            <a:endParaRPr lang="es-ES"/>
          </a:p>
        </p:txBody>
      </p:sp>
      <p:sp>
        <p:nvSpPr>
          <p:cNvPr id="23" name="Marcador de texto 3" descr="aquí va una cita">
            <a:extLst>
              <a:ext uri="{FF2B5EF4-FFF2-40B4-BE49-F238E27FC236}">
                <a16:creationId xmlns:a16="http://schemas.microsoft.com/office/drawing/2014/main" id="{69BD9B79-5D74-4D44-AFB0-D0EA67D9B7F6}"/>
              </a:ext>
            </a:extLst>
          </p:cNvPr>
          <p:cNvSpPr>
            <a:spLocks noGrp="1"/>
          </p:cNvSpPr>
          <p:nvPr>
            <p:ph type="body" sz="quarter" idx="14"/>
          </p:nvPr>
        </p:nvSpPr>
        <p:spPr>
          <a:xfrm>
            <a:off x="3349093" y="1387187"/>
            <a:ext cx="2388561" cy="668538"/>
          </a:xfrm>
          <a:prstGeom prst="rect">
            <a:avLst/>
          </a:prstGeom>
        </p:spPr>
        <p:txBody>
          <a:bodyPr lIns="0" tIns="0" rIns="0" bIns="0"/>
          <a:lstStyle>
            <a:lvl1pPr marL="0" indent="0">
              <a:lnSpc>
                <a:spcPct val="100000"/>
              </a:lnSpc>
              <a:buNone/>
              <a:defRPr sz="2000" b="0" i="0" cap="none" baseline="0">
                <a:solidFill>
                  <a:schemeClr val="tx1">
                    <a:lumMod val="50000"/>
                    <a:lumOff val="50000"/>
                  </a:schemeClr>
                </a:solidFill>
                <a:latin typeface="+mj-lt"/>
              </a:defRPr>
            </a:lvl1pPr>
          </a:lstStyle>
          <a:p>
            <a:pPr lvl="0"/>
            <a:endParaRPr lang="es-ES"/>
          </a:p>
        </p:txBody>
      </p:sp>
      <p:sp>
        <p:nvSpPr>
          <p:cNvPr id="24" name="Marcador de texto 3" descr="aquí va una cita">
            <a:extLst>
              <a:ext uri="{FF2B5EF4-FFF2-40B4-BE49-F238E27FC236}">
                <a16:creationId xmlns:a16="http://schemas.microsoft.com/office/drawing/2014/main" id="{F904869A-72A2-4478-9762-4E53E603879E}"/>
              </a:ext>
            </a:extLst>
          </p:cNvPr>
          <p:cNvSpPr>
            <a:spLocks noGrp="1"/>
          </p:cNvSpPr>
          <p:nvPr>
            <p:ph type="body" sz="quarter" idx="15"/>
          </p:nvPr>
        </p:nvSpPr>
        <p:spPr>
          <a:xfrm>
            <a:off x="6140134" y="2929501"/>
            <a:ext cx="2366700" cy="3236083"/>
          </a:xfrm>
          <a:prstGeom prst="rect">
            <a:avLst/>
          </a:prstGeom>
        </p:spPr>
        <p:txBody>
          <a:bodyPr lIns="0" tIns="0" rIns="0" bIns="0"/>
          <a:lstStyle>
            <a:lvl1pPr marL="0" indent="0">
              <a:lnSpc>
                <a:spcPct val="100000"/>
              </a:lnSpc>
              <a:buNone/>
              <a:defRPr sz="1600" b="0" i="0" cap="none" baseline="0">
                <a:solidFill>
                  <a:schemeClr val="tx1"/>
                </a:solidFill>
                <a:latin typeface="+mj-lt"/>
              </a:defRPr>
            </a:lvl1pPr>
          </a:lstStyle>
          <a:p>
            <a:pPr lvl="0"/>
            <a:endParaRPr lang="es-ES"/>
          </a:p>
        </p:txBody>
      </p:sp>
      <p:sp>
        <p:nvSpPr>
          <p:cNvPr id="25" name="Marcador de texto 3" descr="aquí va una cita">
            <a:extLst>
              <a:ext uri="{FF2B5EF4-FFF2-40B4-BE49-F238E27FC236}">
                <a16:creationId xmlns:a16="http://schemas.microsoft.com/office/drawing/2014/main" id="{57BBCDF2-B5FC-4894-95D7-74D9109E7788}"/>
              </a:ext>
            </a:extLst>
          </p:cNvPr>
          <p:cNvSpPr>
            <a:spLocks noGrp="1"/>
          </p:cNvSpPr>
          <p:nvPr>
            <p:ph type="body" sz="quarter" idx="16"/>
          </p:nvPr>
        </p:nvSpPr>
        <p:spPr>
          <a:xfrm>
            <a:off x="6118273" y="1387187"/>
            <a:ext cx="2388561" cy="668538"/>
          </a:xfrm>
          <a:prstGeom prst="rect">
            <a:avLst/>
          </a:prstGeom>
        </p:spPr>
        <p:txBody>
          <a:bodyPr lIns="0" tIns="0" rIns="0" bIns="0"/>
          <a:lstStyle>
            <a:lvl1pPr marL="0" indent="0">
              <a:lnSpc>
                <a:spcPct val="100000"/>
              </a:lnSpc>
              <a:buNone/>
              <a:defRPr sz="2000" b="0" i="0" cap="none" baseline="0">
                <a:solidFill>
                  <a:schemeClr val="tx1">
                    <a:lumMod val="50000"/>
                    <a:lumOff val="50000"/>
                  </a:schemeClr>
                </a:solidFill>
                <a:latin typeface="+mj-lt"/>
              </a:defRPr>
            </a:lvl1pPr>
          </a:lstStyle>
          <a:p>
            <a:pPr lvl="0"/>
            <a:endParaRPr lang="es-ES"/>
          </a:p>
        </p:txBody>
      </p:sp>
      <p:sp>
        <p:nvSpPr>
          <p:cNvPr id="26" name="Marcador de texto 3" descr="aquí va una cita">
            <a:extLst>
              <a:ext uri="{FF2B5EF4-FFF2-40B4-BE49-F238E27FC236}">
                <a16:creationId xmlns:a16="http://schemas.microsoft.com/office/drawing/2014/main" id="{DFAA5FD9-8FC8-4DC8-89F4-998A17842B07}"/>
              </a:ext>
            </a:extLst>
          </p:cNvPr>
          <p:cNvSpPr>
            <a:spLocks noGrp="1"/>
          </p:cNvSpPr>
          <p:nvPr>
            <p:ph type="body" sz="quarter" idx="17"/>
          </p:nvPr>
        </p:nvSpPr>
        <p:spPr>
          <a:xfrm>
            <a:off x="8931175" y="2935443"/>
            <a:ext cx="2366700" cy="3236083"/>
          </a:xfrm>
          <a:prstGeom prst="rect">
            <a:avLst/>
          </a:prstGeom>
        </p:spPr>
        <p:txBody>
          <a:bodyPr lIns="0" tIns="0" rIns="0" bIns="0"/>
          <a:lstStyle>
            <a:lvl1pPr marL="0" indent="0">
              <a:lnSpc>
                <a:spcPct val="100000"/>
              </a:lnSpc>
              <a:buNone/>
              <a:defRPr sz="1600" b="0" i="0" cap="none" baseline="0">
                <a:solidFill>
                  <a:schemeClr val="tx1"/>
                </a:solidFill>
                <a:latin typeface="+mj-lt"/>
              </a:defRPr>
            </a:lvl1pPr>
          </a:lstStyle>
          <a:p>
            <a:pPr lvl="0"/>
            <a:endParaRPr lang="es-ES"/>
          </a:p>
        </p:txBody>
      </p:sp>
      <p:sp>
        <p:nvSpPr>
          <p:cNvPr id="27" name="Marcador de texto 3" descr="aquí va una cita">
            <a:extLst>
              <a:ext uri="{FF2B5EF4-FFF2-40B4-BE49-F238E27FC236}">
                <a16:creationId xmlns:a16="http://schemas.microsoft.com/office/drawing/2014/main" id="{B6E41F0C-6A37-4CE5-A7D1-29C323742147}"/>
              </a:ext>
            </a:extLst>
          </p:cNvPr>
          <p:cNvSpPr>
            <a:spLocks noGrp="1"/>
          </p:cNvSpPr>
          <p:nvPr>
            <p:ph type="body" sz="quarter" idx="18"/>
          </p:nvPr>
        </p:nvSpPr>
        <p:spPr>
          <a:xfrm>
            <a:off x="8909314" y="1393129"/>
            <a:ext cx="2388561" cy="668538"/>
          </a:xfrm>
          <a:prstGeom prst="rect">
            <a:avLst/>
          </a:prstGeom>
        </p:spPr>
        <p:txBody>
          <a:bodyPr lIns="0" tIns="0" rIns="0" bIns="0"/>
          <a:lstStyle>
            <a:lvl1pPr marL="0" indent="0">
              <a:lnSpc>
                <a:spcPct val="100000"/>
              </a:lnSpc>
              <a:buNone/>
              <a:defRPr sz="2000" b="0" i="0" cap="none" baseline="0">
                <a:solidFill>
                  <a:schemeClr val="tx1">
                    <a:lumMod val="50000"/>
                    <a:lumOff val="50000"/>
                  </a:schemeClr>
                </a:solidFill>
                <a:latin typeface="+mj-lt"/>
              </a:defRPr>
            </a:lvl1pPr>
          </a:lstStyle>
          <a:p>
            <a:pPr lvl="0"/>
            <a:endParaRPr lang="es-ES"/>
          </a:p>
        </p:txBody>
      </p:sp>
    </p:spTree>
    <p:extLst>
      <p:ext uri="{BB962C8B-B14F-4D97-AF65-F5344CB8AC3E}">
        <p14:creationId xmlns:p14="http://schemas.microsoft.com/office/powerpoint/2010/main" val="2157253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A603E15-3587-E0A6-C402-E0C13235CF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023FDEC1-5DA1-C737-445B-8735046CCF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4D424624-F799-192C-E618-ADE84048EF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A2610F-7B95-B641-B761-66A91E3362E7}" type="datetimeFigureOut">
              <a:rPr lang="es-CO" smtClean="0"/>
              <a:t>15/01/2026</a:t>
            </a:fld>
            <a:endParaRPr lang="es-CO"/>
          </a:p>
        </p:txBody>
      </p:sp>
      <p:sp>
        <p:nvSpPr>
          <p:cNvPr id="5" name="Marcador de pie de página 4">
            <a:extLst>
              <a:ext uri="{FF2B5EF4-FFF2-40B4-BE49-F238E27FC236}">
                <a16:creationId xmlns:a16="http://schemas.microsoft.com/office/drawing/2014/main" id="{3BC30409-183A-1367-8E38-773852EAED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7FA09ED1-39FC-42BD-DDAE-7A6BFD6DDB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0FAD6D-34C8-8F44-84E2-D8E3CA7D8322}" type="slidenum">
              <a:rPr lang="es-CO" smtClean="0"/>
              <a:t>‹Nº›</a:t>
            </a:fld>
            <a:endParaRPr lang="es-CO"/>
          </a:p>
        </p:txBody>
      </p:sp>
    </p:spTree>
    <p:extLst>
      <p:ext uri="{BB962C8B-B14F-4D97-AF65-F5344CB8AC3E}">
        <p14:creationId xmlns:p14="http://schemas.microsoft.com/office/powerpoint/2010/main" val="532766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CB4D2FF4-AE22-AB8E-0FEE-6F3FE3BFE63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47277" y="4003280"/>
            <a:ext cx="11923765" cy="2662991"/>
          </a:xfrm>
          <a:prstGeom prst="rect">
            <a:avLst/>
          </a:prstGeom>
        </p:spPr>
      </p:pic>
      <p:pic>
        <p:nvPicPr>
          <p:cNvPr id="5" name="Imagen 4">
            <a:extLst>
              <a:ext uri="{FF2B5EF4-FFF2-40B4-BE49-F238E27FC236}">
                <a16:creationId xmlns:a16="http://schemas.microsoft.com/office/drawing/2014/main" id="{52933013-C77C-BB4B-6AB7-653B15A3B1B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625124" y="0"/>
            <a:ext cx="4610420" cy="6858000"/>
          </a:xfrm>
          <a:prstGeom prst="rect">
            <a:avLst/>
          </a:prstGeom>
        </p:spPr>
      </p:pic>
      <p:pic>
        <p:nvPicPr>
          <p:cNvPr id="7" name="Imagen 6">
            <a:extLst>
              <a:ext uri="{FF2B5EF4-FFF2-40B4-BE49-F238E27FC236}">
                <a16:creationId xmlns:a16="http://schemas.microsoft.com/office/drawing/2014/main" id="{C992C7BF-28D6-6270-D2A2-B2CA7DBB628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4294" y="268896"/>
            <a:ext cx="5937177" cy="3614099"/>
          </a:xfrm>
          <a:prstGeom prst="rect">
            <a:avLst/>
          </a:prstGeom>
        </p:spPr>
      </p:pic>
      <p:sp>
        <p:nvSpPr>
          <p:cNvPr id="10" name="CuadroTexto 9">
            <a:extLst>
              <a:ext uri="{FF2B5EF4-FFF2-40B4-BE49-F238E27FC236}">
                <a16:creationId xmlns:a16="http://schemas.microsoft.com/office/drawing/2014/main" id="{934A5D98-BC8E-9DB1-A16B-741EFAD32C93}"/>
              </a:ext>
            </a:extLst>
          </p:cNvPr>
          <p:cNvSpPr txBox="1"/>
          <p:nvPr/>
        </p:nvSpPr>
        <p:spPr>
          <a:xfrm>
            <a:off x="4224224" y="6324891"/>
            <a:ext cx="3496837" cy="461665"/>
          </a:xfrm>
          <a:prstGeom prst="rect">
            <a:avLst/>
          </a:prstGeom>
          <a:noFill/>
        </p:spPr>
        <p:txBody>
          <a:bodyPr wrap="square" rtlCol="0">
            <a:spAutoFit/>
          </a:bodyPr>
          <a:lstStyle/>
          <a:p>
            <a:r>
              <a:rPr lang="es-CO" sz="2400" dirty="0">
                <a:solidFill>
                  <a:srgbClr val="005B69"/>
                </a:solidFill>
                <a:latin typeface="Montserrat" panose="00000500000000000000" pitchFamily="2" charset="0"/>
              </a:rPr>
              <a:t>Carles Suero</a:t>
            </a:r>
          </a:p>
        </p:txBody>
      </p:sp>
      <p:pic>
        <p:nvPicPr>
          <p:cNvPr id="13" name="Imagen 12">
            <a:extLst>
              <a:ext uri="{FF2B5EF4-FFF2-40B4-BE49-F238E27FC236}">
                <a16:creationId xmlns:a16="http://schemas.microsoft.com/office/drawing/2014/main" id="{3F8C5B6D-AB97-37C9-88FF-BAC723A709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00122" y="1678553"/>
            <a:ext cx="7476172" cy="5179447"/>
          </a:xfrm>
          <a:prstGeom prst="rect">
            <a:avLst/>
          </a:prstGeom>
        </p:spPr>
      </p:pic>
      <p:sp>
        <p:nvSpPr>
          <p:cNvPr id="8" name="CuadroTexto 7">
            <a:extLst>
              <a:ext uri="{FF2B5EF4-FFF2-40B4-BE49-F238E27FC236}">
                <a16:creationId xmlns:a16="http://schemas.microsoft.com/office/drawing/2014/main" id="{38722608-C47C-134C-4956-6C9CAB34581C}"/>
              </a:ext>
            </a:extLst>
          </p:cNvPr>
          <p:cNvSpPr txBox="1"/>
          <p:nvPr/>
        </p:nvSpPr>
        <p:spPr>
          <a:xfrm>
            <a:off x="804971" y="4749263"/>
            <a:ext cx="6262123" cy="1384995"/>
          </a:xfrm>
          <a:prstGeom prst="rect">
            <a:avLst/>
          </a:prstGeom>
          <a:noFill/>
        </p:spPr>
        <p:txBody>
          <a:bodyPr wrap="square" rtlCol="0">
            <a:spAutoFit/>
          </a:bodyPr>
          <a:lstStyle/>
          <a:p>
            <a:r>
              <a:rPr lang="es-CO" sz="2800" b="1" dirty="0">
                <a:solidFill>
                  <a:schemeClr val="bg1"/>
                </a:solidFill>
                <a:latin typeface="Montserrat" panose="00000500000000000000" pitchFamily="2" charset="0"/>
              </a:rPr>
              <a:t>Educación inteligente: IA al servicio del aprendizaje y la transformación educativa</a:t>
            </a:r>
          </a:p>
        </p:txBody>
      </p:sp>
    </p:spTree>
    <p:extLst>
      <p:ext uri="{BB962C8B-B14F-4D97-AF65-F5344CB8AC3E}">
        <p14:creationId xmlns:p14="http://schemas.microsoft.com/office/powerpoint/2010/main" val="3863130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Personas paradas en una montaña&#10;&#10;El contenido generado por IA puede ser incorrecto.">
            <a:extLst>
              <a:ext uri="{FF2B5EF4-FFF2-40B4-BE49-F238E27FC236}">
                <a16:creationId xmlns:a16="http://schemas.microsoft.com/office/drawing/2014/main" id="{A11590C5-239A-CE5B-DB63-3251E8578E21}"/>
              </a:ext>
            </a:extLst>
          </p:cNvPr>
          <p:cNvPicPr>
            <a:picLocks noChangeAspect="1"/>
          </p:cNvPicPr>
          <p:nvPr/>
        </p:nvPicPr>
        <p:blipFill>
          <a:blip r:embed="rId2"/>
          <a:stretch>
            <a:fillRect/>
          </a:stretch>
        </p:blipFill>
        <p:spPr>
          <a:xfrm>
            <a:off x="0" y="0"/>
            <a:ext cx="13014960" cy="6856183"/>
          </a:xfrm>
          <a:prstGeom prst="rect">
            <a:avLst/>
          </a:prstGeom>
        </p:spPr>
      </p:pic>
      <p:sp>
        <p:nvSpPr>
          <p:cNvPr id="6" name="13 Rectángulo redondeado">
            <a:extLst>
              <a:ext uri="{FF2B5EF4-FFF2-40B4-BE49-F238E27FC236}">
                <a16:creationId xmlns:a16="http://schemas.microsoft.com/office/drawing/2014/main" id="{244481D4-355F-5A1F-FF0E-86F2D0B90C3D}"/>
              </a:ext>
            </a:extLst>
          </p:cNvPr>
          <p:cNvSpPr/>
          <p:nvPr/>
        </p:nvSpPr>
        <p:spPr>
          <a:xfrm>
            <a:off x="6256669" y="1588805"/>
            <a:ext cx="4883150" cy="8658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En Chile me tenía que pasar…</a:t>
            </a:r>
          </a:p>
        </p:txBody>
      </p:sp>
    </p:spTree>
    <p:extLst>
      <p:ext uri="{BB962C8B-B14F-4D97-AF65-F5344CB8AC3E}">
        <p14:creationId xmlns:p14="http://schemas.microsoft.com/office/powerpoint/2010/main" val="1127750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eña: The Imitation Game | Código Espagueti">
            <a:extLst>
              <a:ext uri="{FF2B5EF4-FFF2-40B4-BE49-F238E27FC236}">
                <a16:creationId xmlns:a16="http://schemas.microsoft.com/office/drawing/2014/main" id="{EB57DDE0-12E0-DD1C-FEEC-6392417F7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9604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13 Rectángulo redondeado">
            <a:extLst>
              <a:ext uri="{FF2B5EF4-FFF2-40B4-BE49-F238E27FC236}">
                <a16:creationId xmlns:a16="http://schemas.microsoft.com/office/drawing/2014/main" id="{420AC31D-5637-B55E-08E0-9D2B5045780A}"/>
              </a:ext>
            </a:extLst>
          </p:cNvPr>
          <p:cNvSpPr/>
          <p:nvPr/>
        </p:nvSpPr>
        <p:spPr>
          <a:xfrm>
            <a:off x="572149" y="4453925"/>
            <a:ext cx="4883150" cy="8658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Ámbito histórico</a:t>
            </a:r>
          </a:p>
        </p:txBody>
      </p:sp>
      <p:sp>
        <p:nvSpPr>
          <p:cNvPr id="13" name="CuadroTexto 12">
            <a:extLst>
              <a:ext uri="{FF2B5EF4-FFF2-40B4-BE49-F238E27FC236}">
                <a16:creationId xmlns:a16="http://schemas.microsoft.com/office/drawing/2014/main" id="{D982071D-5109-65DD-C444-FA4008560DA3}"/>
              </a:ext>
            </a:extLst>
          </p:cNvPr>
          <p:cNvSpPr txBox="1"/>
          <p:nvPr/>
        </p:nvSpPr>
        <p:spPr>
          <a:xfrm>
            <a:off x="572149" y="5471294"/>
            <a:ext cx="6096000" cy="923330"/>
          </a:xfrm>
          <a:prstGeom prst="rect">
            <a:avLst/>
          </a:prstGeom>
          <a:noFill/>
        </p:spPr>
        <p:txBody>
          <a:bodyPr wrap="square">
            <a:spAutoFit/>
          </a:bodyPr>
          <a:lstStyle/>
          <a:p>
            <a:r>
              <a:rPr lang="es-ES" b="1" dirty="0">
                <a:solidFill>
                  <a:schemeClr val="bg1"/>
                </a:solidFill>
                <a:latin typeface="Montserrat" panose="00000500000000000000" pitchFamily="2" charset="0"/>
              </a:rPr>
              <a:t>la IA es una nueva etapa en la aspiración humana de automatizar capacidades intelectuales.</a:t>
            </a:r>
          </a:p>
        </p:txBody>
      </p:sp>
    </p:spTree>
    <p:extLst>
      <p:ext uri="{BB962C8B-B14F-4D97-AF65-F5344CB8AC3E}">
        <p14:creationId xmlns:p14="http://schemas.microsoft.com/office/powerpoint/2010/main" val="243345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89AE3-7001-1345-2097-4EE9FCAE2C0B}"/>
            </a:ext>
          </a:extLst>
        </p:cNvPr>
        <p:cNvGrpSpPr/>
        <p:nvPr/>
      </p:nvGrpSpPr>
      <p:grpSpPr>
        <a:xfrm>
          <a:off x="0" y="0"/>
          <a:ext cx="0" cy="0"/>
          <a:chOff x="0" y="0"/>
          <a:chExt cx="0" cy="0"/>
        </a:xfrm>
      </p:grpSpPr>
      <p:pic>
        <p:nvPicPr>
          <p:cNvPr id="6" name="Imagen 5" descr="Imagen que contiene computadora, tabla, teclado, computer&#10;&#10;El contenido generado por IA puede ser incorrecto.">
            <a:extLst>
              <a:ext uri="{FF2B5EF4-FFF2-40B4-BE49-F238E27FC236}">
                <a16:creationId xmlns:a16="http://schemas.microsoft.com/office/drawing/2014/main" id="{75599EE8-2885-BC49-2106-AB3029780125}"/>
              </a:ext>
            </a:extLst>
          </p:cNvPr>
          <p:cNvPicPr>
            <a:picLocks noChangeAspect="1"/>
          </p:cNvPicPr>
          <p:nvPr/>
        </p:nvPicPr>
        <p:blipFill>
          <a:blip r:embed="rId3"/>
          <a:stretch>
            <a:fillRect/>
          </a:stretch>
        </p:blipFill>
        <p:spPr>
          <a:xfrm>
            <a:off x="-26750" y="0"/>
            <a:ext cx="12245499" cy="6858000"/>
          </a:xfrm>
          <a:prstGeom prst="rect">
            <a:avLst/>
          </a:prstGeom>
        </p:spPr>
      </p:pic>
      <p:sp>
        <p:nvSpPr>
          <p:cNvPr id="11" name="13 Rectángulo redondeado">
            <a:extLst>
              <a:ext uri="{FF2B5EF4-FFF2-40B4-BE49-F238E27FC236}">
                <a16:creationId xmlns:a16="http://schemas.microsoft.com/office/drawing/2014/main" id="{F259D820-2239-5C3B-0C43-42332CDDB779}"/>
              </a:ext>
            </a:extLst>
          </p:cNvPr>
          <p:cNvSpPr/>
          <p:nvPr/>
        </p:nvSpPr>
        <p:spPr>
          <a:xfrm>
            <a:off x="557943" y="4435532"/>
            <a:ext cx="5467350" cy="923330"/>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rgbClr val="031C19"/>
                </a:solidFill>
                <a:latin typeface="Montserrat" panose="00000500000000000000" pitchFamily="2" charset="0"/>
                <a:ea typeface="+mj-ea"/>
                <a:cs typeface="+mj-cs"/>
              </a:rPr>
              <a:t>Ámbito matemático</a:t>
            </a:r>
          </a:p>
        </p:txBody>
      </p:sp>
      <p:sp>
        <p:nvSpPr>
          <p:cNvPr id="2" name="CuadroTexto 1">
            <a:extLst>
              <a:ext uri="{FF2B5EF4-FFF2-40B4-BE49-F238E27FC236}">
                <a16:creationId xmlns:a16="http://schemas.microsoft.com/office/drawing/2014/main" id="{7FD09090-3DBD-0738-D71B-84BB47F6305E}"/>
              </a:ext>
            </a:extLst>
          </p:cNvPr>
          <p:cNvSpPr txBox="1"/>
          <p:nvPr/>
        </p:nvSpPr>
        <p:spPr>
          <a:xfrm>
            <a:off x="557942" y="5528789"/>
            <a:ext cx="5467350" cy="1200329"/>
          </a:xfrm>
          <a:prstGeom prst="rect">
            <a:avLst/>
          </a:prstGeom>
          <a:noFill/>
        </p:spPr>
        <p:txBody>
          <a:bodyPr wrap="square">
            <a:spAutoFit/>
          </a:bodyPr>
          <a:lstStyle/>
          <a:p>
            <a:r>
              <a:rPr lang="es-ES" b="1" dirty="0">
                <a:solidFill>
                  <a:srgbClr val="031C19"/>
                </a:solidFill>
                <a:latin typeface="Montserrat" panose="00000500000000000000" pitchFamily="2" charset="0"/>
              </a:rPr>
              <a:t>la IA es la aplicación de modelos estadísticos y probabilísticos a gran escala para encontrar patrones y tomar decisiones.</a:t>
            </a:r>
          </a:p>
        </p:txBody>
      </p:sp>
    </p:spTree>
    <p:extLst>
      <p:ext uri="{BB962C8B-B14F-4D97-AF65-F5344CB8AC3E}">
        <p14:creationId xmlns:p14="http://schemas.microsoft.com/office/powerpoint/2010/main" val="1607366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696AD-0B81-301E-BCD8-628030276FEF}"/>
            </a:ext>
          </a:extLst>
        </p:cNvPr>
        <p:cNvGrpSpPr/>
        <p:nvPr/>
      </p:nvGrpSpPr>
      <p:grpSpPr>
        <a:xfrm>
          <a:off x="0" y="0"/>
          <a:ext cx="0" cy="0"/>
          <a:chOff x="0" y="0"/>
          <a:chExt cx="0" cy="0"/>
        </a:xfrm>
      </p:grpSpPr>
      <p:pic>
        <p:nvPicPr>
          <p:cNvPr id="7" name="Imagen 6" descr="Imagen que contiene computadora, edificio, llenado, tabla&#10;&#10;El contenido generado por IA puede ser incorrecto.">
            <a:extLst>
              <a:ext uri="{FF2B5EF4-FFF2-40B4-BE49-F238E27FC236}">
                <a16:creationId xmlns:a16="http://schemas.microsoft.com/office/drawing/2014/main" id="{48BB1EBB-8352-04C2-DD8C-828C9563013F}"/>
              </a:ext>
            </a:extLst>
          </p:cNvPr>
          <p:cNvPicPr>
            <a:picLocks noChangeAspect="1"/>
          </p:cNvPicPr>
          <p:nvPr/>
        </p:nvPicPr>
        <p:blipFill>
          <a:blip r:embed="rId3"/>
          <a:stretch>
            <a:fillRect/>
          </a:stretch>
        </p:blipFill>
        <p:spPr>
          <a:xfrm>
            <a:off x="0" y="0"/>
            <a:ext cx="12201822" cy="7339914"/>
          </a:xfrm>
          <a:prstGeom prst="rect">
            <a:avLst/>
          </a:prstGeom>
        </p:spPr>
      </p:pic>
      <p:sp>
        <p:nvSpPr>
          <p:cNvPr id="11" name="13 Rectángulo redondeado">
            <a:extLst>
              <a:ext uri="{FF2B5EF4-FFF2-40B4-BE49-F238E27FC236}">
                <a16:creationId xmlns:a16="http://schemas.microsoft.com/office/drawing/2014/main" id="{2B594016-957B-5903-19BF-E1E767BF2C12}"/>
              </a:ext>
            </a:extLst>
          </p:cNvPr>
          <p:cNvSpPr/>
          <p:nvPr/>
        </p:nvSpPr>
        <p:spPr>
          <a:xfrm>
            <a:off x="3365673" y="4103130"/>
            <a:ext cx="5365750" cy="9166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Ámbito tecnológico</a:t>
            </a:r>
          </a:p>
        </p:txBody>
      </p:sp>
      <p:sp>
        <p:nvSpPr>
          <p:cNvPr id="2" name="CuadroTexto 1">
            <a:extLst>
              <a:ext uri="{FF2B5EF4-FFF2-40B4-BE49-F238E27FC236}">
                <a16:creationId xmlns:a16="http://schemas.microsoft.com/office/drawing/2014/main" id="{DEE4D0AA-BBCA-9DF1-F47A-943F15014180}"/>
              </a:ext>
            </a:extLst>
          </p:cNvPr>
          <p:cNvSpPr txBox="1"/>
          <p:nvPr/>
        </p:nvSpPr>
        <p:spPr>
          <a:xfrm>
            <a:off x="3365672" y="5189665"/>
            <a:ext cx="6096000" cy="923330"/>
          </a:xfrm>
          <a:prstGeom prst="rect">
            <a:avLst/>
          </a:prstGeom>
          <a:noFill/>
        </p:spPr>
        <p:txBody>
          <a:bodyPr wrap="square">
            <a:spAutoFit/>
          </a:bodyPr>
          <a:lstStyle/>
          <a:p>
            <a:r>
              <a:rPr lang="es-ES" b="1" dirty="0">
                <a:solidFill>
                  <a:schemeClr val="bg1"/>
                </a:solidFill>
                <a:latin typeface="Montserrat" panose="00000500000000000000" pitchFamily="2" charset="0"/>
              </a:rPr>
              <a:t>la IA es una nueva generación de software capaz de aprender a partir de datos y generar resultados complejos</a:t>
            </a:r>
          </a:p>
        </p:txBody>
      </p:sp>
    </p:spTree>
    <p:extLst>
      <p:ext uri="{BB962C8B-B14F-4D97-AF65-F5344CB8AC3E}">
        <p14:creationId xmlns:p14="http://schemas.microsoft.com/office/powerpoint/2010/main" val="30021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4199-ABBC-E635-382B-F88EE91A5DEF}"/>
            </a:ext>
          </a:extLst>
        </p:cNvPr>
        <p:cNvGrpSpPr/>
        <p:nvPr/>
      </p:nvGrpSpPr>
      <p:grpSpPr>
        <a:xfrm>
          <a:off x="0" y="0"/>
          <a:ext cx="0" cy="0"/>
          <a:chOff x="0" y="0"/>
          <a:chExt cx="0" cy="0"/>
        </a:xfrm>
      </p:grpSpPr>
      <p:pic>
        <p:nvPicPr>
          <p:cNvPr id="4" name="Imagen 3" descr="Un grupo de personas en una oficina&#10;&#10;El contenido generado por IA puede ser incorrecto.">
            <a:extLst>
              <a:ext uri="{FF2B5EF4-FFF2-40B4-BE49-F238E27FC236}">
                <a16:creationId xmlns:a16="http://schemas.microsoft.com/office/drawing/2014/main" id="{B7014458-24A7-C028-B828-41547E637AF0}"/>
              </a:ext>
            </a:extLst>
          </p:cNvPr>
          <p:cNvPicPr>
            <a:picLocks noChangeAspect="1"/>
          </p:cNvPicPr>
          <p:nvPr/>
        </p:nvPicPr>
        <p:blipFill>
          <a:blip r:embed="rId3"/>
          <a:stretch>
            <a:fillRect/>
          </a:stretch>
        </p:blipFill>
        <p:spPr>
          <a:xfrm>
            <a:off x="0" y="0"/>
            <a:ext cx="12192000" cy="7030339"/>
          </a:xfrm>
          <a:prstGeom prst="rect">
            <a:avLst/>
          </a:prstGeom>
        </p:spPr>
      </p:pic>
      <p:sp>
        <p:nvSpPr>
          <p:cNvPr id="11" name="13 Rectángulo redondeado">
            <a:extLst>
              <a:ext uri="{FF2B5EF4-FFF2-40B4-BE49-F238E27FC236}">
                <a16:creationId xmlns:a16="http://schemas.microsoft.com/office/drawing/2014/main" id="{11013B9A-7DC1-E508-5282-089A0F1F9E1E}"/>
              </a:ext>
            </a:extLst>
          </p:cNvPr>
          <p:cNvSpPr/>
          <p:nvPr/>
        </p:nvSpPr>
        <p:spPr>
          <a:xfrm>
            <a:off x="2444751" y="4965700"/>
            <a:ext cx="4692650" cy="7769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Ámbito didáctico</a:t>
            </a:r>
          </a:p>
        </p:txBody>
      </p:sp>
      <p:sp>
        <p:nvSpPr>
          <p:cNvPr id="2" name="CuadroTexto 1">
            <a:extLst>
              <a:ext uri="{FF2B5EF4-FFF2-40B4-BE49-F238E27FC236}">
                <a16:creationId xmlns:a16="http://schemas.microsoft.com/office/drawing/2014/main" id="{E7C35A9B-4F7D-ACCE-EC65-2902A464DF68}"/>
              </a:ext>
            </a:extLst>
          </p:cNvPr>
          <p:cNvSpPr txBox="1"/>
          <p:nvPr/>
        </p:nvSpPr>
        <p:spPr>
          <a:xfrm>
            <a:off x="2444750" y="5912535"/>
            <a:ext cx="6096000" cy="646331"/>
          </a:xfrm>
          <a:prstGeom prst="rect">
            <a:avLst/>
          </a:prstGeom>
          <a:noFill/>
        </p:spPr>
        <p:txBody>
          <a:bodyPr wrap="square">
            <a:spAutoFit/>
          </a:bodyPr>
          <a:lstStyle/>
          <a:p>
            <a:r>
              <a:rPr lang="es-ES" b="1" dirty="0">
                <a:solidFill>
                  <a:schemeClr val="bg1"/>
                </a:solidFill>
                <a:latin typeface="Montserrat" panose="00000500000000000000" pitchFamily="2" charset="0"/>
              </a:rPr>
              <a:t>la IA es una herramienta que amplía, automatiza o personaliza tareas de enseñanza y aprendizaje</a:t>
            </a:r>
          </a:p>
        </p:txBody>
      </p:sp>
    </p:spTree>
    <p:extLst>
      <p:ext uri="{BB962C8B-B14F-4D97-AF65-F5344CB8AC3E}">
        <p14:creationId xmlns:p14="http://schemas.microsoft.com/office/powerpoint/2010/main" val="2739323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15030-2CE9-6D8C-5931-BE141F06F880}"/>
            </a:ext>
          </a:extLst>
        </p:cNvPr>
        <p:cNvGrpSpPr/>
        <p:nvPr/>
      </p:nvGrpSpPr>
      <p:grpSpPr>
        <a:xfrm>
          <a:off x="0" y="0"/>
          <a:ext cx="0" cy="0"/>
          <a:chOff x="0" y="0"/>
          <a:chExt cx="0" cy="0"/>
        </a:xfrm>
      </p:grpSpPr>
      <p:pic>
        <p:nvPicPr>
          <p:cNvPr id="5" name="Imagen 4" descr="Imagen que contiene pasto, exterior, tabla, banca&#10;&#10;El contenido generado por IA puede ser incorrecto.">
            <a:extLst>
              <a:ext uri="{FF2B5EF4-FFF2-40B4-BE49-F238E27FC236}">
                <a16:creationId xmlns:a16="http://schemas.microsoft.com/office/drawing/2014/main" id="{A07502E6-5168-B343-D0C2-F559981A9EB2}"/>
              </a:ext>
            </a:extLst>
          </p:cNvPr>
          <p:cNvPicPr>
            <a:picLocks noChangeAspect="1"/>
          </p:cNvPicPr>
          <p:nvPr/>
        </p:nvPicPr>
        <p:blipFill>
          <a:blip r:embed="rId3"/>
          <a:stretch>
            <a:fillRect/>
          </a:stretch>
        </p:blipFill>
        <p:spPr>
          <a:xfrm>
            <a:off x="0" y="-3748"/>
            <a:ext cx="12461974" cy="6861748"/>
          </a:xfrm>
          <a:prstGeom prst="rect">
            <a:avLst/>
          </a:prstGeom>
        </p:spPr>
      </p:pic>
      <p:sp>
        <p:nvSpPr>
          <p:cNvPr id="11" name="13 Rectángulo redondeado">
            <a:extLst>
              <a:ext uri="{FF2B5EF4-FFF2-40B4-BE49-F238E27FC236}">
                <a16:creationId xmlns:a16="http://schemas.microsoft.com/office/drawing/2014/main" id="{3454E6B8-27B8-1573-AAB0-4091A642DBF9}"/>
              </a:ext>
            </a:extLst>
          </p:cNvPr>
          <p:cNvSpPr/>
          <p:nvPr/>
        </p:nvSpPr>
        <p:spPr>
          <a:xfrm>
            <a:off x="5340351" y="4508500"/>
            <a:ext cx="5213350" cy="9928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Ámbito pedagógico</a:t>
            </a:r>
          </a:p>
        </p:txBody>
      </p:sp>
      <p:sp>
        <p:nvSpPr>
          <p:cNvPr id="2" name="CuadroTexto 1">
            <a:extLst>
              <a:ext uri="{FF2B5EF4-FFF2-40B4-BE49-F238E27FC236}">
                <a16:creationId xmlns:a16="http://schemas.microsoft.com/office/drawing/2014/main" id="{39300660-DF54-80E0-4679-9C85A4428EBC}"/>
              </a:ext>
            </a:extLst>
          </p:cNvPr>
          <p:cNvSpPr txBox="1"/>
          <p:nvPr/>
        </p:nvSpPr>
        <p:spPr>
          <a:xfrm>
            <a:off x="5340350" y="5671235"/>
            <a:ext cx="6096000" cy="923330"/>
          </a:xfrm>
          <a:prstGeom prst="rect">
            <a:avLst/>
          </a:prstGeom>
          <a:noFill/>
        </p:spPr>
        <p:txBody>
          <a:bodyPr wrap="square">
            <a:spAutoFit/>
          </a:bodyPr>
          <a:lstStyle/>
          <a:p>
            <a:r>
              <a:rPr lang="es-ES" b="1" dirty="0">
                <a:solidFill>
                  <a:schemeClr val="bg1"/>
                </a:solidFill>
                <a:latin typeface="Montserrat" panose="00000500000000000000" pitchFamily="2" charset="0"/>
              </a:rPr>
              <a:t>la IA es un medio que puede apoyar —pero nunca sustituir— el acompañamiento educativo intencional del docente</a:t>
            </a:r>
          </a:p>
        </p:txBody>
      </p:sp>
    </p:spTree>
    <p:extLst>
      <p:ext uri="{BB962C8B-B14F-4D97-AF65-F5344CB8AC3E}">
        <p14:creationId xmlns:p14="http://schemas.microsoft.com/office/powerpoint/2010/main" val="2577699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620FA-7DA4-B638-D11D-B33B050271F9}"/>
            </a:ext>
          </a:extLst>
        </p:cNvPr>
        <p:cNvGrpSpPr/>
        <p:nvPr/>
      </p:nvGrpSpPr>
      <p:grpSpPr>
        <a:xfrm>
          <a:off x="0" y="0"/>
          <a:ext cx="0" cy="0"/>
          <a:chOff x="0" y="0"/>
          <a:chExt cx="0" cy="0"/>
        </a:xfrm>
      </p:grpSpPr>
      <p:pic>
        <p:nvPicPr>
          <p:cNvPr id="4" name="Imagen 3" descr="Un grupo de personas sentadas alrededor de una multitud de gente&#10;&#10;El contenido generado por IA puede ser incorrecto.">
            <a:extLst>
              <a:ext uri="{FF2B5EF4-FFF2-40B4-BE49-F238E27FC236}">
                <a16:creationId xmlns:a16="http://schemas.microsoft.com/office/drawing/2014/main" id="{A1DA0461-E784-F284-F49C-BE8A0066A9B2}"/>
              </a:ext>
            </a:extLst>
          </p:cNvPr>
          <p:cNvPicPr>
            <a:picLocks noChangeAspect="1"/>
          </p:cNvPicPr>
          <p:nvPr/>
        </p:nvPicPr>
        <p:blipFill>
          <a:blip r:embed="rId3"/>
          <a:stretch>
            <a:fillRect/>
          </a:stretch>
        </p:blipFill>
        <p:spPr>
          <a:xfrm>
            <a:off x="0" y="-1"/>
            <a:ext cx="12192000" cy="6896029"/>
          </a:xfrm>
          <a:prstGeom prst="rect">
            <a:avLst/>
          </a:prstGeom>
        </p:spPr>
      </p:pic>
      <p:sp>
        <p:nvSpPr>
          <p:cNvPr id="11" name="13 Rectángulo redondeado">
            <a:extLst>
              <a:ext uri="{FF2B5EF4-FFF2-40B4-BE49-F238E27FC236}">
                <a16:creationId xmlns:a16="http://schemas.microsoft.com/office/drawing/2014/main" id="{61810029-7F10-5CA3-4B14-44026B57DC5C}"/>
              </a:ext>
            </a:extLst>
          </p:cNvPr>
          <p:cNvSpPr/>
          <p:nvPr/>
        </p:nvSpPr>
        <p:spPr>
          <a:xfrm>
            <a:off x="5005071" y="4020820"/>
            <a:ext cx="5213350" cy="9928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a:solidFill>
                  <a:schemeClr val="bg1"/>
                </a:solidFill>
                <a:latin typeface="Montserrat" panose="00000500000000000000" pitchFamily="2" charset="0"/>
                <a:ea typeface="+mj-ea"/>
                <a:cs typeface="+mj-cs"/>
              </a:rPr>
              <a:t>Ámbito educativo</a:t>
            </a:r>
            <a:endParaRPr lang="es-ES" sz="3600" b="1" noProof="0" dirty="0">
              <a:solidFill>
                <a:schemeClr val="bg1"/>
              </a:solidFill>
              <a:latin typeface="Montserrat" panose="00000500000000000000" pitchFamily="2" charset="0"/>
              <a:ea typeface="+mj-ea"/>
              <a:cs typeface="+mj-cs"/>
            </a:endParaRPr>
          </a:p>
        </p:txBody>
      </p:sp>
      <p:sp>
        <p:nvSpPr>
          <p:cNvPr id="2" name="CuadroTexto 1">
            <a:extLst>
              <a:ext uri="{FF2B5EF4-FFF2-40B4-BE49-F238E27FC236}">
                <a16:creationId xmlns:a16="http://schemas.microsoft.com/office/drawing/2014/main" id="{B4D13C86-D6B7-2D53-0116-5DF9507D35E0}"/>
              </a:ext>
            </a:extLst>
          </p:cNvPr>
          <p:cNvSpPr txBox="1"/>
          <p:nvPr/>
        </p:nvSpPr>
        <p:spPr>
          <a:xfrm>
            <a:off x="5005070" y="5183555"/>
            <a:ext cx="6096000" cy="923330"/>
          </a:xfrm>
          <a:prstGeom prst="rect">
            <a:avLst/>
          </a:prstGeom>
          <a:noFill/>
        </p:spPr>
        <p:txBody>
          <a:bodyPr wrap="square">
            <a:spAutoFit/>
          </a:bodyPr>
          <a:lstStyle/>
          <a:p>
            <a:r>
              <a:rPr lang="es-ES" b="1" dirty="0">
                <a:solidFill>
                  <a:schemeClr val="bg1"/>
                </a:solidFill>
                <a:latin typeface="Montserrat" panose="00000500000000000000" pitchFamily="2" charset="0"/>
              </a:rPr>
              <a:t>la IA es un factor de cambio que obliga a repensar el sentido, los roles y las finalidades de la escuela</a:t>
            </a:r>
          </a:p>
        </p:txBody>
      </p:sp>
    </p:spTree>
    <p:extLst>
      <p:ext uri="{BB962C8B-B14F-4D97-AF65-F5344CB8AC3E}">
        <p14:creationId xmlns:p14="http://schemas.microsoft.com/office/powerpoint/2010/main" val="1998690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D77DB-B556-5461-6BF7-0E3BE9B5E23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A0F8800-7643-AD63-3550-E57B1FA6600A}"/>
              </a:ext>
            </a:extLst>
          </p:cNvPr>
          <p:cNvPicPr>
            <a:picLocks noChangeAspect="1"/>
          </p:cNvPicPr>
          <p:nvPr/>
        </p:nvPicPr>
        <p:blipFill>
          <a:blip r:embed="rId3"/>
          <a:stretch>
            <a:fillRect/>
          </a:stretch>
        </p:blipFill>
        <p:spPr>
          <a:xfrm>
            <a:off x="-4674" y="0"/>
            <a:ext cx="12201348" cy="6857999"/>
          </a:xfrm>
          <a:prstGeom prst="rect">
            <a:avLst/>
          </a:prstGeom>
        </p:spPr>
      </p:pic>
      <p:sp>
        <p:nvSpPr>
          <p:cNvPr id="11" name="13 Rectángulo redondeado">
            <a:extLst>
              <a:ext uri="{FF2B5EF4-FFF2-40B4-BE49-F238E27FC236}">
                <a16:creationId xmlns:a16="http://schemas.microsoft.com/office/drawing/2014/main" id="{D3CE0E9B-657C-2E9A-B9D4-973465C11DF4}"/>
              </a:ext>
            </a:extLst>
          </p:cNvPr>
          <p:cNvSpPr/>
          <p:nvPr/>
        </p:nvSpPr>
        <p:spPr>
          <a:xfrm>
            <a:off x="5772151" y="4222378"/>
            <a:ext cx="4921250" cy="923330"/>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Ámbito filosófico</a:t>
            </a:r>
          </a:p>
        </p:txBody>
      </p:sp>
      <p:sp>
        <p:nvSpPr>
          <p:cNvPr id="2" name="CuadroTexto 1">
            <a:extLst>
              <a:ext uri="{FF2B5EF4-FFF2-40B4-BE49-F238E27FC236}">
                <a16:creationId xmlns:a16="http://schemas.microsoft.com/office/drawing/2014/main" id="{9141FAA6-0F39-771F-A41B-7831B3A146CD}"/>
              </a:ext>
            </a:extLst>
          </p:cNvPr>
          <p:cNvSpPr txBox="1"/>
          <p:nvPr/>
        </p:nvSpPr>
        <p:spPr>
          <a:xfrm>
            <a:off x="5772150" y="5315635"/>
            <a:ext cx="6096000" cy="923330"/>
          </a:xfrm>
          <a:prstGeom prst="rect">
            <a:avLst/>
          </a:prstGeom>
          <a:noFill/>
        </p:spPr>
        <p:txBody>
          <a:bodyPr wrap="square">
            <a:spAutoFit/>
          </a:bodyPr>
          <a:lstStyle/>
          <a:p>
            <a:r>
              <a:rPr lang="es-ES" b="1" dirty="0">
                <a:solidFill>
                  <a:schemeClr val="bg1"/>
                </a:solidFill>
                <a:latin typeface="Montserrat" panose="00000500000000000000" pitchFamily="2" charset="0"/>
              </a:rPr>
              <a:t>la IA es un artefacto que reproduce funciones de la inteligencia humana sin poseer comprensión, intencionalidad ni conciencia.</a:t>
            </a:r>
          </a:p>
        </p:txBody>
      </p:sp>
    </p:spTree>
    <p:extLst>
      <p:ext uri="{BB962C8B-B14F-4D97-AF65-F5344CB8AC3E}">
        <p14:creationId xmlns:p14="http://schemas.microsoft.com/office/powerpoint/2010/main" val="2770347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440EB-8246-8EA2-5109-C3BF9EE4325E}"/>
            </a:ext>
          </a:extLst>
        </p:cNvPr>
        <p:cNvGrpSpPr/>
        <p:nvPr/>
      </p:nvGrpSpPr>
      <p:grpSpPr>
        <a:xfrm>
          <a:off x="0" y="0"/>
          <a:ext cx="0" cy="0"/>
          <a:chOff x="0" y="0"/>
          <a:chExt cx="0" cy="0"/>
        </a:xfrm>
      </p:grpSpPr>
      <p:pic>
        <p:nvPicPr>
          <p:cNvPr id="5" name="Imagen 4" descr="Un hombre con un traje de color negro con letras blancas&#10;&#10;El contenido generado por IA puede ser incorrecto.">
            <a:extLst>
              <a:ext uri="{FF2B5EF4-FFF2-40B4-BE49-F238E27FC236}">
                <a16:creationId xmlns:a16="http://schemas.microsoft.com/office/drawing/2014/main" id="{4ED6680C-855C-4802-6E9A-CBBED1B543F4}"/>
              </a:ext>
            </a:extLst>
          </p:cNvPr>
          <p:cNvPicPr>
            <a:picLocks noChangeAspect="1"/>
          </p:cNvPicPr>
          <p:nvPr/>
        </p:nvPicPr>
        <p:blipFill>
          <a:blip r:embed="rId3"/>
          <a:stretch>
            <a:fillRect/>
          </a:stretch>
        </p:blipFill>
        <p:spPr>
          <a:xfrm>
            <a:off x="-1" y="0"/>
            <a:ext cx="12180047" cy="8192530"/>
          </a:xfrm>
          <a:prstGeom prst="rect">
            <a:avLst/>
          </a:prstGeom>
        </p:spPr>
      </p:pic>
      <p:sp>
        <p:nvSpPr>
          <p:cNvPr id="11" name="13 Rectángulo redondeado">
            <a:extLst>
              <a:ext uri="{FF2B5EF4-FFF2-40B4-BE49-F238E27FC236}">
                <a16:creationId xmlns:a16="http://schemas.microsoft.com/office/drawing/2014/main" id="{A3EC382C-2CB2-B18D-93D4-8AC9DA8BD606}"/>
              </a:ext>
            </a:extLst>
          </p:cNvPr>
          <p:cNvSpPr/>
          <p:nvPr/>
        </p:nvSpPr>
        <p:spPr>
          <a:xfrm>
            <a:off x="5454651" y="4191000"/>
            <a:ext cx="4794250" cy="8277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Ámbito teológico</a:t>
            </a:r>
          </a:p>
        </p:txBody>
      </p:sp>
      <p:sp>
        <p:nvSpPr>
          <p:cNvPr id="2" name="CuadroTexto 1">
            <a:extLst>
              <a:ext uri="{FF2B5EF4-FFF2-40B4-BE49-F238E27FC236}">
                <a16:creationId xmlns:a16="http://schemas.microsoft.com/office/drawing/2014/main" id="{8B85BC2B-8810-7AA4-C7E5-2EAC7FA95DA3}"/>
              </a:ext>
            </a:extLst>
          </p:cNvPr>
          <p:cNvSpPr txBox="1"/>
          <p:nvPr/>
        </p:nvSpPr>
        <p:spPr>
          <a:xfrm>
            <a:off x="5454650" y="5188635"/>
            <a:ext cx="6096000" cy="1200329"/>
          </a:xfrm>
          <a:prstGeom prst="rect">
            <a:avLst/>
          </a:prstGeom>
          <a:noFill/>
        </p:spPr>
        <p:txBody>
          <a:bodyPr wrap="square">
            <a:spAutoFit/>
          </a:bodyPr>
          <a:lstStyle/>
          <a:p>
            <a:r>
              <a:rPr lang="es-ES" b="1" dirty="0">
                <a:solidFill>
                  <a:schemeClr val="bg1"/>
                </a:solidFill>
                <a:latin typeface="Montserrat" panose="00000500000000000000" pitchFamily="2" charset="0"/>
              </a:rPr>
              <a:t>a IA es una obra de la inteligencia humana que participa del mandato de cuidar y transformar la creación, pero que no comparte la dignidad ni la libertad propias de la persona</a:t>
            </a:r>
          </a:p>
        </p:txBody>
      </p:sp>
    </p:spTree>
    <p:extLst>
      <p:ext uri="{BB962C8B-B14F-4D97-AF65-F5344CB8AC3E}">
        <p14:creationId xmlns:p14="http://schemas.microsoft.com/office/powerpoint/2010/main" val="1131980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219B8-B146-31D7-98FA-643C5A92432D}"/>
            </a:ext>
          </a:extLst>
        </p:cNvPr>
        <p:cNvGrpSpPr/>
        <p:nvPr/>
      </p:nvGrpSpPr>
      <p:grpSpPr>
        <a:xfrm>
          <a:off x="0" y="0"/>
          <a:ext cx="0" cy="0"/>
          <a:chOff x="0" y="0"/>
          <a:chExt cx="0" cy="0"/>
        </a:xfrm>
      </p:grpSpPr>
      <p:pic>
        <p:nvPicPr>
          <p:cNvPr id="4" name="Imagen 3" descr="Un grupo de personas en una cancha de fútbol&#10;&#10;El contenido generado por IA puede ser incorrecto.">
            <a:extLst>
              <a:ext uri="{FF2B5EF4-FFF2-40B4-BE49-F238E27FC236}">
                <a16:creationId xmlns:a16="http://schemas.microsoft.com/office/drawing/2014/main" id="{2EE7F71F-9CBB-6170-477A-431747226DF4}"/>
              </a:ext>
            </a:extLst>
          </p:cNvPr>
          <p:cNvPicPr>
            <a:picLocks noChangeAspect="1"/>
          </p:cNvPicPr>
          <p:nvPr/>
        </p:nvPicPr>
        <p:blipFill>
          <a:blip r:embed="rId3"/>
          <a:stretch>
            <a:fillRect/>
          </a:stretch>
        </p:blipFill>
        <p:spPr>
          <a:xfrm>
            <a:off x="-1" y="0"/>
            <a:ext cx="12201423" cy="7048500"/>
          </a:xfrm>
          <a:prstGeom prst="rect">
            <a:avLst/>
          </a:prstGeom>
        </p:spPr>
      </p:pic>
      <p:sp>
        <p:nvSpPr>
          <p:cNvPr id="11" name="13 Rectángulo redondeado">
            <a:extLst>
              <a:ext uri="{FF2B5EF4-FFF2-40B4-BE49-F238E27FC236}">
                <a16:creationId xmlns:a16="http://schemas.microsoft.com/office/drawing/2014/main" id="{3B09A4AF-BD41-761D-8BDE-BEA56B014BC3}"/>
              </a:ext>
            </a:extLst>
          </p:cNvPr>
          <p:cNvSpPr/>
          <p:nvPr/>
        </p:nvSpPr>
        <p:spPr>
          <a:xfrm>
            <a:off x="666751" y="4902200"/>
            <a:ext cx="5683250" cy="7134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Ámbito social/cultural</a:t>
            </a:r>
          </a:p>
        </p:txBody>
      </p:sp>
      <p:sp>
        <p:nvSpPr>
          <p:cNvPr id="2" name="CuadroTexto 1">
            <a:extLst>
              <a:ext uri="{FF2B5EF4-FFF2-40B4-BE49-F238E27FC236}">
                <a16:creationId xmlns:a16="http://schemas.microsoft.com/office/drawing/2014/main" id="{A01473CD-B66F-4163-AE91-0DA0521097E2}"/>
              </a:ext>
            </a:extLst>
          </p:cNvPr>
          <p:cNvSpPr txBox="1"/>
          <p:nvPr/>
        </p:nvSpPr>
        <p:spPr>
          <a:xfrm>
            <a:off x="666750" y="5785535"/>
            <a:ext cx="6096000" cy="923330"/>
          </a:xfrm>
          <a:prstGeom prst="rect">
            <a:avLst/>
          </a:prstGeom>
          <a:noFill/>
        </p:spPr>
        <p:txBody>
          <a:bodyPr wrap="square">
            <a:spAutoFit/>
          </a:bodyPr>
          <a:lstStyle/>
          <a:p>
            <a:r>
              <a:rPr lang="es-ES" b="1" dirty="0">
                <a:solidFill>
                  <a:schemeClr val="bg1"/>
                </a:solidFill>
                <a:latin typeface="Montserrat" panose="00000500000000000000" pitchFamily="2" charset="0"/>
              </a:rPr>
              <a:t>la IA es una tecnología de uso general que puede reconfigurar la forma en que trabajamos, nos informamos y nos relacionamos.</a:t>
            </a:r>
          </a:p>
        </p:txBody>
      </p:sp>
    </p:spTree>
    <p:extLst>
      <p:ext uri="{BB962C8B-B14F-4D97-AF65-F5344CB8AC3E}">
        <p14:creationId xmlns:p14="http://schemas.microsoft.com/office/powerpoint/2010/main" val="986402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FDBF5-DF16-201D-9328-22D9E2D9C372}"/>
            </a:ext>
          </a:extLst>
        </p:cNvPr>
        <p:cNvGrpSpPr/>
        <p:nvPr/>
      </p:nvGrpSpPr>
      <p:grpSpPr>
        <a:xfrm>
          <a:off x="0" y="0"/>
          <a:ext cx="0" cy="0"/>
          <a:chOff x="0" y="0"/>
          <a:chExt cx="0" cy="0"/>
        </a:xfrm>
      </p:grpSpPr>
      <p:pic>
        <p:nvPicPr>
          <p:cNvPr id="8" name="Imagen 7" descr="Imagen que contiene tabla, café, grande, pájaro&#10;&#10;El contenido generado por IA puede ser incorrecto.">
            <a:extLst>
              <a:ext uri="{FF2B5EF4-FFF2-40B4-BE49-F238E27FC236}">
                <a16:creationId xmlns:a16="http://schemas.microsoft.com/office/drawing/2014/main" id="{902DC7D8-2801-477A-6C81-357CA809C29E}"/>
              </a:ext>
            </a:extLst>
          </p:cNvPr>
          <p:cNvPicPr>
            <a:picLocks noChangeAspect="1"/>
          </p:cNvPicPr>
          <p:nvPr/>
        </p:nvPicPr>
        <p:blipFill>
          <a:blip r:embed="rId3"/>
          <a:stretch>
            <a:fillRect/>
          </a:stretch>
        </p:blipFill>
        <p:spPr>
          <a:xfrm>
            <a:off x="105196" y="0"/>
            <a:ext cx="7023279" cy="6411994"/>
          </a:xfrm>
          <a:prstGeom prst="rect">
            <a:avLst/>
          </a:prstGeom>
        </p:spPr>
      </p:pic>
      <p:sp>
        <p:nvSpPr>
          <p:cNvPr id="11" name="13 Rectángulo redondeado">
            <a:extLst>
              <a:ext uri="{FF2B5EF4-FFF2-40B4-BE49-F238E27FC236}">
                <a16:creationId xmlns:a16="http://schemas.microsoft.com/office/drawing/2014/main" id="{30195A18-DB30-8921-B810-593B73DE0C4A}"/>
              </a:ext>
            </a:extLst>
          </p:cNvPr>
          <p:cNvSpPr/>
          <p:nvPr/>
        </p:nvSpPr>
        <p:spPr>
          <a:xfrm>
            <a:off x="6546678" y="3429000"/>
            <a:ext cx="5422901" cy="13230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rgbClr val="B76148"/>
                </a:solidFill>
                <a:latin typeface="Montserrat" panose="00000500000000000000" pitchFamily="2" charset="0"/>
                <a:ea typeface="+mj-ea"/>
                <a:cs typeface="+mj-cs"/>
              </a:rPr>
              <a:t>Ámbito cognitivo / psicológico</a:t>
            </a:r>
          </a:p>
        </p:txBody>
      </p:sp>
      <p:sp>
        <p:nvSpPr>
          <p:cNvPr id="2" name="CuadroTexto 1">
            <a:extLst>
              <a:ext uri="{FF2B5EF4-FFF2-40B4-BE49-F238E27FC236}">
                <a16:creationId xmlns:a16="http://schemas.microsoft.com/office/drawing/2014/main" id="{FD1D7738-B951-EFB3-B74B-89081676F1B9}"/>
              </a:ext>
            </a:extLst>
          </p:cNvPr>
          <p:cNvSpPr txBox="1"/>
          <p:nvPr/>
        </p:nvSpPr>
        <p:spPr>
          <a:xfrm>
            <a:off x="6546678" y="4883835"/>
            <a:ext cx="4438180" cy="1477328"/>
          </a:xfrm>
          <a:prstGeom prst="rect">
            <a:avLst/>
          </a:prstGeom>
          <a:noFill/>
        </p:spPr>
        <p:txBody>
          <a:bodyPr wrap="square">
            <a:spAutoFit/>
          </a:bodyPr>
          <a:lstStyle/>
          <a:p>
            <a:r>
              <a:rPr lang="es-ES" b="1" dirty="0">
                <a:solidFill>
                  <a:srgbClr val="B76148"/>
                </a:solidFill>
                <a:latin typeface="Montserrat" panose="00000500000000000000" pitchFamily="2" charset="0"/>
              </a:rPr>
              <a:t>la IA es un sistema que simula determinadas funciones humanas —como el lenguaje o el razonamiento— sin conciencia ni comprensión</a:t>
            </a:r>
          </a:p>
        </p:txBody>
      </p:sp>
    </p:spTree>
    <p:extLst>
      <p:ext uri="{BB962C8B-B14F-4D97-AF65-F5344CB8AC3E}">
        <p14:creationId xmlns:p14="http://schemas.microsoft.com/office/powerpoint/2010/main" val="2572300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Grupo de personas sentadas en el piso&#10;&#10;El contenido generado por IA puede ser incorrecto.">
            <a:extLst>
              <a:ext uri="{FF2B5EF4-FFF2-40B4-BE49-F238E27FC236}">
                <a16:creationId xmlns:a16="http://schemas.microsoft.com/office/drawing/2014/main" id="{FCB13228-61DF-AA21-A334-0EB35FD05AD0}"/>
              </a:ext>
            </a:extLst>
          </p:cNvPr>
          <p:cNvPicPr>
            <a:picLocks noChangeAspect="1"/>
          </p:cNvPicPr>
          <p:nvPr/>
        </p:nvPicPr>
        <p:blipFill>
          <a:blip r:embed="rId3"/>
          <a:stretch>
            <a:fillRect/>
          </a:stretch>
        </p:blipFill>
        <p:spPr>
          <a:xfrm>
            <a:off x="-1" y="0"/>
            <a:ext cx="12424559" cy="6858000"/>
          </a:xfrm>
          <a:prstGeom prst="rect">
            <a:avLst/>
          </a:prstGeom>
        </p:spPr>
      </p:pic>
      <p:sp>
        <p:nvSpPr>
          <p:cNvPr id="6" name="13 Rectángulo redondeado">
            <a:extLst>
              <a:ext uri="{FF2B5EF4-FFF2-40B4-BE49-F238E27FC236}">
                <a16:creationId xmlns:a16="http://schemas.microsoft.com/office/drawing/2014/main" id="{F3AE773A-656E-F521-1B84-1ED08E2B84DE}"/>
              </a:ext>
            </a:extLst>
          </p:cNvPr>
          <p:cNvSpPr/>
          <p:nvPr/>
        </p:nvSpPr>
        <p:spPr>
          <a:xfrm>
            <a:off x="1196413" y="4778976"/>
            <a:ext cx="10464247" cy="1767508"/>
          </a:xfrm>
          <a:prstGeom prst="rect">
            <a:avLst/>
          </a:prstGeom>
          <a:solidFill>
            <a:srgbClr val="8B6B48"/>
          </a:solidFill>
        </p:spPr>
        <p:txBody>
          <a:bodyPr vert="horz" lIns="91440" tIns="45720" rIns="91440" bIns="45720" rtlCol="0" anchor="b">
            <a:noAutofit/>
          </a:bodyPr>
          <a:lstStyle/>
          <a:p>
            <a:pPr>
              <a:lnSpc>
                <a:spcPts val="4200"/>
              </a:lnSpc>
              <a:spcBef>
                <a:spcPct val="0"/>
              </a:spcBef>
              <a:spcAft>
                <a:spcPts val="600"/>
              </a:spcAft>
            </a:pPr>
            <a:r>
              <a:rPr lang="es-ES" sz="3600" noProof="0" dirty="0">
                <a:solidFill>
                  <a:schemeClr val="bg1"/>
                </a:solidFill>
                <a:latin typeface="Montserrat" panose="00000500000000000000" pitchFamily="2" charset="0"/>
                <a:ea typeface="+mj-ea"/>
                <a:cs typeface="+mj-cs"/>
              </a:rPr>
              <a:t>Así que, en lugar de preguntar a los libros y a los expertos, pregunté a los que están cerca de la sala de clase…</a:t>
            </a:r>
          </a:p>
        </p:txBody>
      </p:sp>
    </p:spTree>
    <p:extLst>
      <p:ext uri="{BB962C8B-B14F-4D97-AF65-F5344CB8AC3E}">
        <p14:creationId xmlns:p14="http://schemas.microsoft.com/office/powerpoint/2010/main" val="53390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descr="Un grupo de niños comiendo en una mesa&#10;&#10;El contenido generado por IA puede ser incorrecto.">
            <a:extLst>
              <a:ext uri="{FF2B5EF4-FFF2-40B4-BE49-F238E27FC236}">
                <a16:creationId xmlns:a16="http://schemas.microsoft.com/office/drawing/2014/main" id="{40BABDD6-3517-9113-6B1B-284BFECDC1F3}"/>
              </a:ext>
            </a:extLst>
          </p:cNvPr>
          <p:cNvPicPr>
            <a:picLocks noChangeAspect="1"/>
          </p:cNvPicPr>
          <p:nvPr/>
        </p:nvPicPr>
        <p:blipFill>
          <a:blip r:embed="rId3"/>
          <a:stretch>
            <a:fillRect/>
          </a:stretch>
        </p:blipFill>
        <p:spPr>
          <a:xfrm>
            <a:off x="-1" y="0"/>
            <a:ext cx="12220787" cy="7112000"/>
          </a:xfrm>
          <a:prstGeom prst="rect">
            <a:avLst/>
          </a:prstGeom>
        </p:spPr>
      </p:pic>
      <p:sp>
        <p:nvSpPr>
          <p:cNvPr id="6" name="13 Rectángulo redondeado">
            <a:extLst>
              <a:ext uri="{FF2B5EF4-FFF2-40B4-BE49-F238E27FC236}">
                <a16:creationId xmlns:a16="http://schemas.microsoft.com/office/drawing/2014/main" id="{D5F96CF6-F559-B068-404E-FB0C9BCD4EBE}"/>
              </a:ext>
            </a:extLst>
          </p:cNvPr>
          <p:cNvSpPr/>
          <p:nvPr/>
        </p:nvSpPr>
        <p:spPr>
          <a:xfrm>
            <a:off x="1813870" y="4738951"/>
            <a:ext cx="9231628" cy="1748346"/>
          </a:xfrm>
          <a:prstGeom prst="rect">
            <a:avLst/>
          </a:prstGeom>
          <a:solidFill>
            <a:srgbClr val="CCD0D3"/>
          </a:solidFill>
        </p:spPr>
        <p:txBody>
          <a:bodyPr vert="horz" lIns="91440" tIns="45720" rIns="91440" bIns="45720" rtlCol="0" anchor="b">
            <a:normAutofit/>
          </a:bodyPr>
          <a:lstStyle/>
          <a:p>
            <a:pPr>
              <a:lnSpc>
                <a:spcPts val="4000"/>
              </a:lnSpc>
              <a:spcBef>
                <a:spcPct val="0"/>
              </a:spcBef>
              <a:spcAft>
                <a:spcPts val="600"/>
              </a:spcAft>
            </a:pPr>
            <a:r>
              <a:rPr lang="es-ES" sz="3600" noProof="0" dirty="0">
                <a:latin typeface="Montserrat" panose="00000500000000000000" pitchFamily="2" charset="0"/>
                <a:ea typeface="+mj-ea"/>
                <a:cs typeface="+mj-cs"/>
              </a:rPr>
              <a:t>¿Qué es aquello que no va a cambiar a pesar de la llegada de la IA generativa?</a:t>
            </a:r>
          </a:p>
          <a:p>
            <a:pPr>
              <a:lnSpc>
                <a:spcPts val="4000"/>
              </a:lnSpc>
              <a:spcBef>
                <a:spcPct val="0"/>
              </a:spcBef>
              <a:spcAft>
                <a:spcPts val="600"/>
              </a:spcAft>
            </a:pPr>
            <a:r>
              <a:rPr lang="es-ES" sz="3600" dirty="0">
                <a:latin typeface="Montserrat" panose="00000500000000000000" pitchFamily="2" charset="0"/>
                <a:ea typeface="+mj-ea"/>
                <a:cs typeface="+mj-cs"/>
              </a:rPr>
              <a:t>¿Qué te preocupa?</a:t>
            </a:r>
            <a:endParaRPr lang="es-ES" sz="3600" noProof="0" dirty="0">
              <a:latin typeface="Montserrat" panose="00000500000000000000" pitchFamily="2" charset="0"/>
              <a:ea typeface="+mj-ea"/>
              <a:cs typeface="+mj-cs"/>
            </a:endParaRPr>
          </a:p>
        </p:txBody>
      </p:sp>
    </p:spTree>
    <p:extLst>
      <p:ext uri="{BB962C8B-B14F-4D97-AF65-F5344CB8AC3E}">
        <p14:creationId xmlns:p14="http://schemas.microsoft.com/office/powerpoint/2010/main" val="1156364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Persona en el aire&#10;&#10;El contenido generado por IA puede ser incorrecto.">
            <a:extLst>
              <a:ext uri="{FF2B5EF4-FFF2-40B4-BE49-F238E27FC236}">
                <a16:creationId xmlns:a16="http://schemas.microsoft.com/office/drawing/2014/main" id="{1EA5C487-E1A3-1356-A657-A401E38470C1}"/>
              </a:ext>
            </a:extLst>
          </p:cNvPr>
          <p:cNvPicPr>
            <a:picLocks noChangeAspect="1"/>
          </p:cNvPicPr>
          <p:nvPr/>
        </p:nvPicPr>
        <p:blipFill>
          <a:blip r:embed="rId3"/>
          <a:stretch>
            <a:fillRect/>
          </a:stretch>
        </p:blipFill>
        <p:spPr>
          <a:xfrm>
            <a:off x="0" y="0"/>
            <a:ext cx="12858752" cy="6858000"/>
          </a:xfrm>
          <a:prstGeom prst="rect">
            <a:avLst/>
          </a:prstGeom>
        </p:spPr>
      </p:pic>
      <p:sp>
        <p:nvSpPr>
          <p:cNvPr id="6" name="13 Rectángulo redondeado">
            <a:extLst>
              <a:ext uri="{FF2B5EF4-FFF2-40B4-BE49-F238E27FC236}">
                <a16:creationId xmlns:a16="http://schemas.microsoft.com/office/drawing/2014/main" id="{AC0B7C16-805D-87BA-9623-0470038282A6}"/>
              </a:ext>
            </a:extLst>
          </p:cNvPr>
          <p:cNvSpPr/>
          <p:nvPr/>
        </p:nvSpPr>
        <p:spPr>
          <a:xfrm>
            <a:off x="5707908" y="271849"/>
            <a:ext cx="4140013" cy="3535442"/>
          </a:xfrm>
          <a:prstGeom prst="rect">
            <a:avLst/>
          </a:prstGeom>
        </p:spPr>
        <p:txBody>
          <a:bodyPr vert="horz" lIns="91440" tIns="45720" rIns="91440" bIns="45720" rtlCol="0" anchor="b">
            <a:normAutofit fontScale="92500"/>
          </a:bodyPr>
          <a:lstStyle/>
          <a:p>
            <a:pPr>
              <a:lnSpc>
                <a:spcPct val="120000"/>
              </a:lnSpc>
              <a:spcBef>
                <a:spcPct val="0"/>
              </a:spcBef>
              <a:spcAft>
                <a:spcPts val="600"/>
              </a:spcAft>
            </a:pPr>
            <a:r>
              <a:rPr lang="es-ES" sz="3600" b="1" noProof="0" dirty="0">
                <a:solidFill>
                  <a:srgbClr val="150D3E"/>
                </a:solidFill>
                <a:latin typeface="Montserrat" panose="00000500000000000000" pitchFamily="2" charset="0"/>
                <a:ea typeface="+mj-ea"/>
                <a:cs typeface="+mj-cs"/>
              </a:rPr>
              <a:t>¿Nuestro sector se parecerá al de la música, al de la automoción o a otros?</a:t>
            </a:r>
          </a:p>
        </p:txBody>
      </p:sp>
    </p:spTree>
    <p:extLst>
      <p:ext uri="{BB962C8B-B14F-4D97-AF65-F5344CB8AC3E}">
        <p14:creationId xmlns:p14="http://schemas.microsoft.com/office/powerpoint/2010/main" val="2874827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3 Rectángulo redondeado">
            <a:extLst>
              <a:ext uri="{FF2B5EF4-FFF2-40B4-BE49-F238E27FC236}">
                <a16:creationId xmlns:a16="http://schemas.microsoft.com/office/drawing/2014/main" id="{9D78D592-4A12-5EC2-DC23-8CCB5EF3B92F}"/>
              </a:ext>
            </a:extLst>
          </p:cNvPr>
          <p:cNvSpPr/>
          <p:nvPr/>
        </p:nvSpPr>
        <p:spPr>
          <a:xfrm>
            <a:off x="6098400" y="-594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histórico</a:t>
            </a:r>
          </a:p>
        </p:txBody>
      </p:sp>
      <p:sp>
        <p:nvSpPr>
          <p:cNvPr id="12" name="13 Rectángulo redondeado">
            <a:extLst>
              <a:ext uri="{FF2B5EF4-FFF2-40B4-BE49-F238E27FC236}">
                <a16:creationId xmlns:a16="http://schemas.microsoft.com/office/drawing/2014/main" id="{E364D1E1-F46A-4BBC-0D2D-172FFAC15D57}"/>
              </a:ext>
            </a:extLst>
          </p:cNvPr>
          <p:cNvSpPr/>
          <p:nvPr/>
        </p:nvSpPr>
        <p:spPr>
          <a:xfrm>
            <a:off x="6097800" y="2288208"/>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matemático</a:t>
            </a:r>
          </a:p>
        </p:txBody>
      </p:sp>
      <p:sp>
        <p:nvSpPr>
          <p:cNvPr id="13" name="13 Rectángulo redondeado">
            <a:extLst>
              <a:ext uri="{FF2B5EF4-FFF2-40B4-BE49-F238E27FC236}">
                <a16:creationId xmlns:a16="http://schemas.microsoft.com/office/drawing/2014/main" id="{2E8ADFBE-E757-C801-5962-6ADBEBF3637D}"/>
              </a:ext>
            </a:extLst>
          </p:cNvPr>
          <p:cNvSpPr/>
          <p:nvPr/>
        </p:nvSpPr>
        <p:spPr>
          <a:xfrm>
            <a:off x="9147600" y="2281028"/>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tecnológico</a:t>
            </a:r>
          </a:p>
        </p:txBody>
      </p:sp>
      <p:sp>
        <p:nvSpPr>
          <p:cNvPr id="14" name="13 Rectángulo redondeado">
            <a:extLst>
              <a:ext uri="{FF2B5EF4-FFF2-40B4-BE49-F238E27FC236}">
                <a16:creationId xmlns:a16="http://schemas.microsoft.com/office/drawing/2014/main" id="{CE06AF2A-28CF-53EC-6C6F-C7460CBFA311}"/>
              </a:ext>
            </a:extLst>
          </p:cNvPr>
          <p:cNvSpPr/>
          <p:nvPr/>
        </p:nvSpPr>
        <p:spPr>
          <a:xfrm>
            <a:off x="0" y="228303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anecdótico</a:t>
            </a:r>
          </a:p>
        </p:txBody>
      </p:sp>
      <p:sp>
        <p:nvSpPr>
          <p:cNvPr id="15" name="13 Rectángulo redondeado">
            <a:extLst>
              <a:ext uri="{FF2B5EF4-FFF2-40B4-BE49-F238E27FC236}">
                <a16:creationId xmlns:a16="http://schemas.microsoft.com/office/drawing/2014/main" id="{52D4D36A-38D5-1482-D4A5-D2C8F0A500EB}"/>
              </a:ext>
            </a:extLst>
          </p:cNvPr>
          <p:cNvSpPr/>
          <p:nvPr/>
        </p:nvSpPr>
        <p:spPr>
          <a:xfrm>
            <a:off x="3042250" y="228303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didáctico</a:t>
            </a:r>
          </a:p>
        </p:txBody>
      </p:sp>
      <p:sp>
        <p:nvSpPr>
          <p:cNvPr id="16" name="13 Rectángulo redondeado">
            <a:extLst>
              <a:ext uri="{FF2B5EF4-FFF2-40B4-BE49-F238E27FC236}">
                <a16:creationId xmlns:a16="http://schemas.microsoft.com/office/drawing/2014/main" id="{9164F295-B341-C165-C0AF-52804B4D0840}"/>
              </a:ext>
            </a:extLst>
          </p:cNvPr>
          <p:cNvSpPr/>
          <p:nvPr/>
        </p:nvSpPr>
        <p:spPr>
          <a:xfrm>
            <a:off x="3049200" y="457200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educativo</a:t>
            </a:r>
          </a:p>
        </p:txBody>
      </p:sp>
      <p:sp>
        <p:nvSpPr>
          <p:cNvPr id="17" name="13 Rectángulo redondeado">
            <a:extLst>
              <a:ext uri="{FF2B5EF4-FFF2-40B4-BE49-F238E27FC236}">
                <a16:creationId xmlns:a16="http://schemas.microsoft.com/office/drawing/2014/main" id="{32E87A0D-A105-A6A2-5493-AF824E38ED82}"/>
              </a:ext>
            </a:extLst>
          </p:cNvPr>
          <p:cNvSpPr/>
          <p:nvPr/>
        </p:nvSpPr>
        <p:spPr>
          <a:xfrm>
            <a:off x="6097200" y="457200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ético</a:t>
            </a:r>
          </a:p>
        </p:txBody>
      </p:sp>
      <p:sp>
        <p:nvSpPr>
          <p:cNvPr id="18" name="13 Rectángulo redondeado">
            <a:extLst>
              <a:ext uri="{FF2B5EF4-FFF2-40B4-BE49-F238E27FC236}">
                <a16:creationId xmlns:a16="http://schemas.microsoft.com/office/drawing/2014/main" id="{504159C3-14E6-27E9-E13E-97B28E4C356E}"/>
              </a:ext>
            </a:extLst>
          </p:cNvPr>
          <p:cNvSpPr/>
          <p:nvPr/>
        </p:nvSpPr>
        <p:spPr>
          <a:xfrm>
            <a:off x="0" y="457200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filosófico</a:t>
            </a:r>
          </a:p>
        </p:txBody>
      </p:sp>
      <p:sp>
        <p:nvSpPr>
          <p:cNvPr id="19" name="13 Rectángulo redondeado">
            <a:extLst>
              <a:ext uri="{FF2B5EF4-FFF2-40B4-BE49-F238E27FC236}">
                <a16:creationId xmlns:a16="http://schemas.microsoft.com/office/drawing/2014/main" id="{358AA359-2918-ED12-A875-613E0F7445E6}"/>
              </a:ext>
            </a:extLst>
          </p:cNvPr>
          <p:cNvSpPr/>
          <p:nvPr/>
        </p:nvSpPr>
        <p:spPr>
          <a:xfrm>
            <a:off x="9147600" y="2208"/>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teológico</a:t>
            </a:r>
          </a:p>
        </p:txBody>
      </p:sp>
      <p:sp>
        <p:nvSpPr>
          <p:cNvPr id="20" name="13 Rectángulo redondeado">
            <a:extLst>
              <a:ext uri="{FF2B5EF4-FFF2-40B4-BE49-F238E27FC236}">
                <a16:creationId xmlns:a16="http://schemas.microsoft.com/office/drawing/2014/main" id="{430D7EAE-F1D4-99A7-984E-5E9F87B23EC8}"/>
              </a:ext>
            </a:extLst>
          </p:cNvPr>
          <p:cNvSpPr/>
          <p:nvPr/>
        </p:nvSpPr>
        <p:spPr>
          <a:xfrm>
            <a:off x="3049200" y="-594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social/cul-tural</a:t>
            </a:r>
          </a:p>
        </p:txBody>
      </p:sp>
      <p:sp>
        <p:nvSpPr>
          <p:cNvPr id="21" name="13 Rectángulo redondeado">
            <a:extLst>
              <a:ext uri="{FF2B5EF4-FFF2-40B4-BE49-F238E27FC236}">
                <a16:creationId xmlns:a16="http://schemas.microsoft.com/office/drawing/2014/main" id="{C20A380D-A5D7-31C7-C843-E5A4F4906C9C}"/>
              </a:ext>
            </a:extLst>
          </p:cNvPr>
          <p:cNvSpPr/>
          <p:nvPr/>
        </p:nvSpPr>
        <p:spPr>
          <a:xfrm>
            <a:off x="-5750" y="-297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noProof="0" dirty="0">
                <a:solidFill>
                  <a:srgbClr val="7E5D4D"/>
                </a:solidFill>
                <a:latin typeface="Montserrat" panose="00000500000000000000" pitchFamily="2" charset="0"/>
                <a:ea typeface="+mj-ea"/>
                <a:cs typeface="+mj-cs"/>
              </a:rPr>
              <a:t>Ámbito cognitivo / psicológico</a:t>
            </a:r>
          </a:p>
        </p:txBody>
      </p:sp>
      <p:sp>
        <p:nvSpPr>
          <p:cNvPr id="22" name="13 Rectángulo redondeado">
            <a:extLst>
              <a:ext uri="{FF2B5EF4-FFF2-40B4-BE49-F238E27FC236}">
                <a16:creationId xmlns:a16="http://schemas.microsoft.com/office/drawing/2014/main" id="{68BFCD1C-F38F-7035-22FD-8290294C8E6F}"/>
              </a:ext>
            </a:extLst>
          </p:cNvPr>
          <p:cNvSpPr/>
          <p:nvPr/>
        </p:nvSpPr>
        <p:spPr>
          <a:xfrm>
            <a:off x="9140650" y="457200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pedagógico</a:t>
            </a:r>
          </a:p>
        </p:txBody>
      </p:sp>
    </p:spTree>
    <p:extLst>
      <p:ext uri="{BB962C8B-B14F-4D97-AF65-F5344CB8AC3E}">
        <p14:creationId xmlns:p14="http://schemas.microsoft.com/office/powerpoint/2010/main" val="3661055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0C36E-9EDA-9F39-1CE8-567CA4708D85}"/>
            </a:ext>
          </a:extLst>
        </p:cNvPr>
        <p:cNvGrpSpPr/>
        <p:nvPr/>
      </p:nvGrpSpPr>
      <p:grpSpPr>
        <a:xfrm>
          <a:off x="0" y="0"/>
          <a:ext cx="0" cy="0"/>
          <a:chOff x="0" y="0"/>
          <a:chExt cx="0" cy="0"/>
        </a:xfrm>
      </p:grpSpPr>
      <p:sp>
        <p:nvSpPr>
          <p:cNvPr id="11" name="13 Rectángulo redondeado">
            <a:extLst>
              <a:ext uri="{FF2B5EF4-FFF2-40B4-BE49-F238E27FC236}">
                <a16:creationId xmlns:a16="http://schemas.microsoft.com/office/drawing/2014/main" id="{EBBB9197-B4D0-9EF4-DD97-E8FF160E6653}"/>
              </a:ext>
            </a:extLst>
          </p:cNvPr>
          <p:cNvSpPr/>
          <p:nvPr/>
        </p:nvSpPr>
        <p:spPr>
          <a:xfrm>
            <a:off x="6098400" y="-594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histórico</a:t>
            </a:r>
          </a:p>
        </p:txBody>
      </p:sp>
      <p:sp>
        <p:nvSpPr>
          <p:cNvPr id="12" name="13 Rectángulo redondeado">
            <a:extLst>
              <a:ext uri="{FF2B5EF4-FFF2-40B4-BE49-F238E27FC236}">
                <a16:creationId xmlns:a16="http://schemas.microsoft.com/office/drawing/2014/main" id="{9A892EC1-3C5E-785E-080B-545168A32ACE}"/>
              </a:ext>
            </a:extLst>
          </p:cNvPr>
          <p:cNvSpPr/>
          <p:nvPr/>
        </p:nvSpPr>
        <p:spPr>
          <a:xfrm>
            <a:off x="6097800" y="2288208"/>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matemático</a:t>
            </a:r>
          </a:p>
        </p:txBody>
      </p:sp>
      <p:sp>
        <p:nvSpPr>
          <p:cNvPr id="13" name="13 Rectángulo redondeado">
            <a:extLst>
              <a:ext uri="{FF2B5EF4-FFF2-40B4-BE49-F238E27FC236}">
                <a16:creationId xmlns:a16="http://schemas.microsoft.com/office/drawing/2014/main" id="{522FC51F-3803-05FC-39DE-C9C07B4352E7}"/>
              </a:ext>
            </a:extLst>
          </p:cNvPr>
          <p:cNvSpPr/>
          <p:nvPr/>
        </p:nvSpPr>
        <p:spPr>
          <a:xfrm>
            <a:off x="9147600" y="2281028"/>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tecnológico</a:t>
            </a:r>
          </a:p>
        </p:txBody>
      </p:sp>
      <p:sp>
        <p:nvSpPr>
          <p:cNvPr id="14" name="13 Rectángulo redondeado">
            <a:extLst>
              <a:ext uri="{FF2B5EF4-FFF2-40B4-BE49-F238E27FC236}">
                <a16:creationId xmlns:a16="http://schemas.microsoft.com/office/drawing/2014/main" id="{07484463-FEEC-43C3-1DA9-14D493DD85DB}"/>
              </a:ext>
            </a:extLst>
          </p:cNvPr>
          <p:cNvSpPr/>
          <p:nvPr/>
        </p:nvSpPr>
        <p:spPr>
          <a:xfrm>
            <a:off x="0" y="228303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anecdótico</a:t>
            </a:r>
          </a:p>
        </p:txBody>
      </p:sp>
      <p:sp>
        <p:nvSpPr>
          <p:cNvPr id="15" name="13 Rectángulo redondeado">
            <a:extLst>
              <a:ext uri="{FF2B5EF4-FFF2-40B4-BE49-F238E27FC236}">
                <a16:creationId xmlns:a16="http://schemas.microsoft.com/office/drawing/2014/main" id="{EAA28F1E-0C25-8F55-3485-62EC42F2B5E3}"/>
              </a:ext>
            </a:extLst>
          </p:cNvPr>
          <p:cNvSpPr/>
          <p:nvPr/>
        </p:nvSpPr>
        <p:spPr>
          <a:xfrm>
            <a:off x="3042250" y="228303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b="1" dirty="0">
                <a:solidFill>
                  <a:srgbClr val="E20085"/>
                </a:solidFill>
                <a:latin typeface="Montserrat" panose="00000500000000000000" pitchFamily="2" charset="0"/>
                <a:ea typeface="+mj-ea"/>
                <a:cs typeface="+mj-cs"/>
              </a:rPr>
              <a:t>Ámbito didáctico</a:t>
            </a:r>
          </a:p>
        </p:txBody>
      </p:sp>
      <p:sp>
        <p:nvSpPr>
          <p:cNvPr id="16" name="13 Rectángulo redondeado">
            <a:extLst>
              <a:ext uri="{FF2B5EF4-FFF2-40B4-BE49-F238E27FC236}">
                <a16:creationId xmlns:a16="http://schemas.microsoft.com/office/drawing/2014/main" id="{9330E00C-FE04-0806-4226-19C36C074DEC}"/>
              </a:ext>
            </a:extLst>
          </p:cNvPr>
          <p:cNvSpPr/>
          <p:nvPr/>
        </p:nvSpPr>
        <p:spPr>
          <a:xfrm>
            <a:off x="3049200" y="457200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b="1" dirty="0">
                <a:solidFill>
                  <a:srgbClr val="E20085"/>
                </a:solidFill>
                <a:latin typeface="Montserrat" panose="00000500000000000000" pitchFamily="2" charset="0"/>
                <a:ea typeface="+mj-ea"/>
                <a:cs typeface="+mj-cs"/>
              </a:rPr>
              <a:t>Ámbito educativo</a:t>
            </a:r>
          </a:p>
        </p:txBody>
      </p:sp>
      <p:sp>
        <p:nvSpPr>
          <p:cNvPr id="17" name="13 Rectángulo redondeado">
            <a:extLst>
              <a:ext uri="{FF2B5EF4-FFF2-40B4-BE49-F238E27FC236}">
                <a16:creationId xmlns:a16="http://schemas.microsoft.com/office/drawing/2014/main" id="{02ECDB0D-4C6B-A113-88DD-91CFFD2FBE87}"/>
              </a:ext>
            </a:extLst>
          </p:cNvPr>
          <p:cNvSpPr/>
          <p:nvPr/>
        </p:nvSpPr>
        <p:spPr>
          <a:xfrm>
            <a:off x="6097200" y="457200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ético</a:t>
            </a:r>
          </a:p>
        </p:txBody>
      </p:sp>
      <p:sp>
        <p:nvSpPr>
          <p:cNvPr id="18" name="13 Rectángulo redondeado">
            <a:extLst>
              <a:ext uri="{FF2B5EF4-FFF2-40B4-BE49-F238E27FC236}">
                <a16:creationId xmlns:a16="http://schemas.microsoft.com/office/drawing/2014/main" id="{9AE23154-2FF0-9E2B-443D-69AB10C651CF}"/>
              </a:ext>
            </a:extLst>
          </p:cNvPr>
          <p:cNvSpPr/>
          <p:nvPr/>
        </p:nvSpPr>
        <p:spPr>
          <a:xfrm>
            <a:off x="0" y="457200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filosófico</a:t>
            </a:r>
          </a:p>
        </p:txBody>
      </p:sp>
      <p:sp>
        <p:nvSpPr>
          <p:cNvPr id="19" name="13 Rectángulo redondeado">
            <a:extLst>
              <a:ext uri="{FF2B5EF4-FFF2-40B4-BE49-F238E27FC236}">
                <a16:creationId xmlns:a16="http://schemas.microsoft.com/office/drawing/2014/main" id="{F00FF065-1026-7CEE-2F58-2144760E7F1B}"/>
              </a:ext>
            </a:extLst>
          </p:cNvPr>
          <p:cNvSpPr/>
          <p:nvPr/>
        </p:nvSpPr>
        <p:spPr>
          <a:xfrm>
            <a:off x="9147600" y="2208"/>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teológico</a:t>
            </a:r>
          </a:p>
        </p:txBody>
      </p:sp>
      <p:sp>
        <p:nvSpPr>
          <p:cNvPr id="20" name="13 Rectángulo redondeado">
            <a:extLst>
              <a:ext uri="{FF2B5EF4-FFF2-40B4-BE49-F238E27FC236}">
                <a16:creationId xmlns:a16="http://schemas.microsoft.com/office/drawing/2014/main" id="{680E18E4-C5ED-E28C-1295-FFBC859291F2}"/>
              </a:ext>
            </a:extLst>
          </p:cNvPr>
          <p:cNvSpPr/>
          <p:nvPr/>
        </p:nvSpPr>
        <p:spPr>
          <a:xfrm>
            <a:off x="3049200" y="-594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dirty="0">
                <a:solidFill>
                  <a:srgbClr val="7E5D4D"/>
                </a:solidFill>
                <a:latin typeface="Montserrat" panose="00000500000000000000" pitchFamily="2" charset="0"/>
                <a:ea typeface="+mj-ea"/>
                <a:cs typeface="+mj-cs"/>
              </a:rPr>
              <a:t>Ámbito social/cul-tural</a:t>
            </a:r>
          </a:p>
        </p:txBody>
      </p:sp>
      <p:sp>
        <p:nvSpPr>
          <p:cNvPr id="21" name="13 Rectángulo redondeado">
            <a:extLst>
              <a:ext uri="{FF2B5EF4-FFF2-40B4-BE49-F238E27FC236}">
                <a16:creationId xmlns:a16="http://schemas.microsoft.com/office/drawing/2014/main" id="{AFDC902E-744B-C527-24F1-A69B1C661920}"/>
              </a:ext>
            </a:extLst>
          </p:cNvPr>
          <p:cNvSpPr/>
          <p:nvPr/>
        </p:nvSpPr>
        <p:spPr>
          <a:xfrm>
            <a:off x="-5750" y="-297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noProof="0" dirty="0">
                <a:solidFill>
                  <a:srgbClr val="7E5D4D"/>
                </a:solidFill>
                <a:latin typeface="Montserrat" panose="00000500000000000000" pitchFamily="2" charset="0"/>
                <a:ea typeface="+mj-ea"/>
                <a:cs typeface="+mj-cs"/>
              </a:rPr>
              <a:t>Ámbito cognitivo / psicológico</a:t>
            </a:r>
          </a:p>
        </p:txBody>
      </p:sp>
      <p:sp>
        <p:nvSpPr>
          <p:cNvPr id="22" name="13 Rectángulo redondeado">
            <a:extLst>
              <a:ext uri="{FF2B5EF4-FFF2-40B4-BE49-F238E27FC236}">
                <a16:creationId xmlns:a16="http://schemas.microsoft.com/office/drawing/2014/main" id="{B61BB456-DBA2-293F-B160-5D53412B8DF0}"/>
              </a:ext>
            </a:extLst>
          </p:cNvPr>
          <p:cNvSpPr/>
          <p:nvPr/>
        </p:nvSpPr>
        <p:spPr>
          <a:xfrm>
            <a:off x="9140650" y="4572000"/>
            <a:ext cx="3049200" cy="2286000"/>
          </a:xfrm>
          <a:prstGeom prst="rect">
            <a:avLst/>
          </a:prstGeom>
          <a:noFill/>
          <a:ln>
            <a:noFill/>
          </a:ln>
        </p:spPr>
        <p:txBody>
          <a:bodyPr vert="horz" lIns="91440" tIns="0" rIns="91440" bIns="0" rtlCol="0" anchor="ctr" anchorCtr="0">
            <a:noAutofit/>
          </a:bodyPr>
          <a:lstStyle/>
          <a:p>
            <a:pPr algn="ctr" defTabSz="0">
              <a:lnSpc>
                <a:spcPts val="4200"/>
              </a:lnSpc>
              <a:spcBef>
                <a:spcPct val="0"/>
              </a:spcBef>
            </a:pPr>
            <a:r>
              <a:rPr lang="es-ES" sz="3200" b="1" dirty="0">
                <a:solidFill>
                  <a:srgbClr val="E20085"/>
                </a:solidFill>
                <a:latin typeface="Montserrat" panose="00000500000000000000" pitchFamily="2" charset="0"/>
                <a:ea typeface="+mj-ea"/>
                <a:cs typeface="+mj-cs"/>
              </a:rPr>
              <a:t>Ámbito pedagógico</a:t>
            </a:r>
          </a:p>
        </p:txBody>
      </p:sp>
    </p:spTree>
    <p:extLst>
      <p:ext uri="{BB962C8B-B14F-4D97-AF65-F5344CB8AC3E}">
        <p14:creationId xmlns:p14="http://schemas.microsoft.com/office/powerpoint/2010/main" val="2556262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AE30E-DF8A-FD2C-4E63-7B9D78791D82}"/>
            </a:ext>
          </a:extLst>
        </p:cNvPr>
        <p:cNvGrpSpPr/>
        <p:nvPr/>
      </p:nvGrpSpPr>
      <p:grpSpPr>
        <a:xfrm>
          <a:off x="0" y="0"/>
          <a:ext cx="0" cy="0"/>
          <a:chOff x="0" y="0"/>
          <a:chExt cx="0" cy="0"/>
        </a:xfrm>
      </p:grpSpPr>
      <p:pic>
        <p:nvPicPr>
          <p:cNvPr id="7" name="Imagen 6" descr="Niño sentado en una mesa&#10;&#10;El contenido generado por IA puede ser incorrecto.">
            <a:extLst>
              <a:ext uri="{FF2B5EF4-FFF2-40B4-BE49-F238E27FC236}">
                <a16:creationId xmlns:a16="http://schemas.microsoft.com/office/drawing/2014/main" id="{C64CABBF-D4B2-0B70-E236-277143A654C5}"/>
              </a:ext>
            </a:extLst>
          </p:cNvPr>
          <p:cNvPicPr>
            <a:picLocks noChangeAspect="1"/>
          </p:cNvPicPr>
          <p:nvPr/>
        </p:nvPicPr>
        <p:blipFill>
          <a:blip r:embed="rId3"/>
          <a:stretch>
            <a:fillRect/>
          </a:stretch>
        </p:blipFill>
        <p:spPr>
          <a:xfrm>
            <a:off x="0" y="-1"/>
            <a:ext cx="12192000" cy="7600393"/>
          </a:xfrm>
          <a:prstGeom prst="rect">
            <a:avLst/>
          </a:prstGeom>
        </p:spPr>
      </p:pic>
      <p:sp>
        <p:nvSpPr>
          <p:cNvPr id="11" name="13 Rectángulo redondeado">
            <a:extLst>
              <a:ext uri="{FF2B5EF4-FFF2-40B4-BE49-F238E27FC236}">
                <a16:creationId xmlns:a16="http://schemas.microsoft.com/office/drawing/2014/main" id="{A141F764-5F9E-9347-0CFB-02458CDD4F9E}"/>
              </a:ext>
            </a:extLst>
          </p:cNvPr>
          <p:cNvSpPr/>
          <p:nvPr/>
        </p:nvSpPr>
        <p:spPr>
          <a:xfrm>
            <a:off x="4192271" y="4371340"/>
            <a:ext cx="5543550" cy="8023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solidFill>
                  <a:schemeClr val="bg1"/>
                </a:solidFill>
                <a:latin typeface="Montserrat" panose="00000500000000000000" pitchFamily="2" charset="0"/>
                <a:ea typeface="+mj-ea"/>
                <a:cs typeface="+mj-cs"/>
              </a:rPr>
              <a:t>¿Y la estrategia?</a:t>
            </a:r>
          </a:p>
        </p:txBody>
      </p:sp>
      <p:sp>
        <p:nvSpPr>
          <p:cNvPr id="2" name="CuadroTexto 1">
            <a:extLst>
              <a:ext uri="{FF2B5EF4-FFF2-40B4-BE49-F238E27FC236}">
                <a16:creationId xmlns:a16="http://schemas.microsoft.com/office/drawing/2014/main" id="{1DF0B7A6-7F7F-8B1F-0D95-254F996B33AD}"/>
              </a:ext>
            </a:extLst>
          </p:cNvPr>
          <p:cNvSpPr txBox="1"/>
          <p:nvPr/>
        </p:nvSpPr>
        <p:spPr>
          <a:xfrm>
            <a:off x="4192270" y="5343575"/>
            <a:ext cx="6096000" cy="923330"/>
          </a:xfrm>
          <a:prstGeom prst="rect">
            <a:avLst/>
          </a:prstGeom>
          <a:noFill/>
        </p:spPr>
        <p:txBody>
          <a:bodyPr wrap="square">
            <a:spAutoFit/>
          </a:bodyPr>
          <a:lstStyle/>
          <a:p>
            <a:r>
              <a:rPr lang="es-ES" b="1" dirty="0">
                <a:solidFill>
                  <a:schemeClr val="bg1"/>
                </a:solidFill>
                <a:latin typeface="Montserrat" panose="00000500000000000000" pitchFamily="2" charset="0"/>
              </a:rPr>
              <a:t>¿Qué decisiones deben tomar hoy las instituciones educativas para convivir con la IA mañana?</a:t>
            </a:r>
          </a:p>
        </p:txBody>
      </p:sp>
    </p:spTree>
    <p:extLst>
      <p:ext uri="{BB962C8B-B14F-4D97-AF65-F5344CB8AC3E}">
        <p14:creationId xmlns:p14="http://schemas.microsoft.com/office/powerpoint/2010/main" val="2622343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A1CEE-90B0-585B-708F-A7F09A0A5755}"/>
            </a:ext>
          </a:extLst>
        </p:cNvPr>
        <p:cNvGrpSpPr/>
        <p:nvPr/>
      </p:nvGrpSpPr>
      <p:grpSpPr>
        <a:xfrm>
          <a:off x="0" y="0"/>
          <a:ext cx="0" cy="0"/>
          <a:chOff x="0" y="0"/>
          <a:chExt cx="0" cy="0"/>
        </a:xfrm>
      </p:grpSpPr>
      <p:pic>
        <p:nvPicPr>
          <p:cNvPr id="6" name="Imagen 5" descr="Un grupo de personas sentadas alrededor de una mesa&#10;&#10;El contenido generado por IA puede ser incorrecto.">
            <a:extLst>
              <a:ext uri="{FF2B5EF4-FFF2-40B4-BE49-F238E27FC236}">
                <a16:creationId xmlns:a16="http://schemas.microsoft.com/office/drawing/2014/main" id="{DC8A8DC8-B800-FB60-AAF4-9D8A86FE94F0}"/>
              </a:ext>
            </a:extLst>
          </p:cNvPr>
          <p:cNvPicPr>
            <a:picLocks noChangeAspect="1"/>
          </p:cNvPicPr>
          <p:nvPr/>
        </p:nvPicPr>
        <p:blipFill>
          <a:blip r:embed="rId3"/>
          <a:stretch>
            <a:fillRect/>
          </a:stretch>
        </p:blipFill>
        <p:spPr>
          <a:xfrm>
            <a:off x="-139700" y="0"/>
            <a:ext cx="12714270" cy="6858000"/>
          </a:xfrm>
          <a:prstGeom prst="rect">
            <a:avLst/>
          </a:prstGeom>
        </p:spPr>
      </p:pic>
      <p:sp>
        <p:nvSpPr>
          <p:cNvPr id="2" name="Marcador de texto 1">
            <a:extLst>
              <a:ext uri="{FF2B5EF4-FFF2-40B4-BE49-F238E27FC236}">
                <a16:creationId xmlns:a16="http://schemas.microsoft.com/office/drawing/2014/main" id="{9D8B84B8-25B6-BE38-461E-07885B177497}"/>
              </a:ext>
            </a:extLst>
          </p:cNvPr>
          <p:cNvSpPr>
            <a:spLocks noGrp="1"/>
          </p:cNvSpPr>
          <p:nvPr>
            <p:ph type="body" sz="quarter" idx="10"/>
          </p:nvPr>
        </p:nvSpPr>
        <p:spPr>
          <a:xfrm>
            <a:off x="629435" y="5382403"/>
            <a:ext cx="10406865" cy="1158098"/>
          </a:xfrm>
          <a:solidFill>
            <a:srgbClr val="675113"/>
          </a:solidFill>
        </p:spPr>
        <p:txBody>
          <a:bodyPr vert="horz" lIns="216000" tIns="36000" rIns="0" bIns="0" rtlCol="0">
            <a:normAutofit/>
          </a:bodyPr>
          <a:lstStyle/>
          <a:p>
            <a:r>
              <a:rPr lang="es-ES" b="1" dirty="0">
                <a:solidFill>
                  <a:schemeClr val="bg1"/>
                </a:solidFill>
                <a:latin typeface="Montserrat" panose="00000500000000000000" pitchFamily="2" charset="0"/>
              </a:rPr>
              <a:t>Les preocupa </a:t>
            </a:r>
            <a:r>
              <a:rPr lang="es-ES" sz="2800" dirty="0">
                <a:solidFill>
                  <a:schemeClr val="bg1"/>
                </a:solidFill>
                <a:latin typeface="Montserrat" panose="00000500000000000000" pitchFamily="2" charset="0"/>
              </a:rPr>
              <a:t>construir un relato estratégico y fundamentado en relación con la inteligencia artificial</a:t>
            </a:r>
          </a:p>
        </p:txBody>
      </p:sp>
    </p:spTree>
    <p:extLst>
      <p:ext uri="{BB962C8B-B14F-4D97-AF65-F5344CB8AC3E}">
        <p14:creationId xmlns:p14="http://schemas.microsoft.com/office/powerpoint/2010/main" val="1465507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A8E97F54-CCE0-A9B3-29F2-563932360875}"/>
              </a:ext>
            </a:extLst>
          </p:cNvPr>
          <p:cNvPicPr>
            <a:picLocks noChangeAspect="1"/>
          </p:cNvPicPr>
          <p:nvPr/>
        </p:nvPicPr>
        <p:blipFill>
          <a:blip r:embed="rId3"/>
          <a:stretch>
            <a:fillRect/>
          </a:stretch>
        </p:blipFill>
        <p:spPr>
          <a:xfrm>
            <a:off x="0" y="0"/>
            <a:ext cx="12245670" cy="7073900"/>
          </a:xfrm>
          <a:prstGeom prst="rect">
            <a:avLst/>
          </a:prstGeom>
        </p:spPr>
      </p:pic>
      <p:sp>
        <p:nvSpPr>
          <p:cNvPr id="11" name="Marcador de texto 1">
            <a:extLst>
              <a:ext uri="{FF2B5EF4-FFF2-40B4-BE49-F238E27FC236}">
                <a16:creationId xmlns:a16="http://schemas.microsoft.com/office/drawing/2014/main" id="{A2E7C651-6035-2B20-EFCC-0508E276EFCF}"/>
              </a:ext>
            </a:extLst>
          </p:cNvPr>
          <p:cNvSpPr txBox="1">
            <a:spLocks/>
          </p:cNvSpPr>
          <p:nvPr/>
        </p:nvSpPr>
        <p:spPr>
          <a:xfrm>
            <a:off x="587853" y="5166846"/>
            <a:ext cx="11477489" cy="1246998"/>
          </a:xfrm>
          <a:prstGeom prst="rect">
            <a:avLst/>
          </a:prstGeom>
          <a:solidFill>
            <a:srgbClr val="428179"/>
          </a:solidFill>
        </p:spPr>
        <p:txBody>
          <a:bodyPr vert="horz" lIns="0" tIns="0" rIns="0" bIns="0" rtlCol="0">
            <a:normAutofit/>
          </a:bodyPr>
          <a:lstStyle>
            <a:lvl1pPr marL="0" indent="0" algn="l" defTabSz="914400" rtl="0" eaLnBrk="1" latinLnBrk="0" hangingPunct="1">
              <a:lnSpc>
                <a:spcPct val="90000"/>
              </a:lnSpc>
              <a:spcBef>
                <a:spcPts val="0"/>
              </a:spcBef>
              <a:buFont typeface="Arial" panose="020B0604020202020204" pitchFamily="34" charset="0"/>
              <a:buNone/>
              <a:defRPr sz="4000" b="0" i="0" kern="1200" cap="none" baseline="0">
                <a:solidFill>
                  <a:srgbClr val="61AFB6"/>
                </a:solidFill>
                <a:latin typeface="Montserrat ExtraBold" panose="000009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b="1" dirty="0">
                <a:solidFill>
                  <a:schemeClr val="bg1"/>
                </a:solidFill>
                <a:latin typeface="Montserrat" panose="00000500000000000000" pitchFamily="2" charset="0"/>
              </a:rPr>
              <a:t>Necesitan </a:t>
            </a:r>
            <a:r>
              <a:rPr lang="es-ES" sz="2800" dirty="0">
                <a:solidFill>
                  <a:schemeClr val="bg1"/>
                </a:solidFill>
                <a:latin typeface="Montserrat" panose="00000500000000000000" pitchFamily="2" charset="0"/>
              </a:rPr>
              <a:t>implementar soluciones rápidas y visibles que alivien la carga de tiempo y burocracia del profesorado</a:t>
            </a:r>
          </a:p>
        </p:txBody>
      </p:sp>
    </p:spTree>
    <p:extLst>
      <p:ext uri="{BB962C8B-B14F-4D97-AF65-F5344CB8AC3E}">
        <p14:creationId xmlns:p14="http://schemas.microsoft.com/office/powerpoint/2010/main" val="4225603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90876-607C-AD13-D557-A747158331AB}"/>
            </a:ext>
          </a:extLst>
        </p:cNvPr>
        <p:cNvGrpSpPr/>
        <p:nvPr/>
      </p:nvGrpSpPr>
      <p:grpSpPr>
        <a:xfrm>
          <a:off x="0" y="0"/>
          <a:ext cx="0" cy="0"/>
          <a:chOff x="0" y="0"/>
          <a:chExt cx="0" cy="0"/>
        </a:xfrm>
      </p:grpSpPr>
      <p:pic>
        <p:nvPicPr>
          <p:cNvPr id="6" name="Imagen 5" descr="Un grupo de personas caminando en medio de una multitud de gente&#10;&#10;El contenido generado por IA puede ser incorrecto.">
            <a:extLst>
              <a:ext uri="{FF2B5EF4-FFF2-40B4-BE49-F238E27FC236}">
                <a16:creationId xmlns:a16="http://schemas.microsoft.com/office/drawing/2014/main" id="{85B84EEE-3DA6-43A9-CC0B-8AE73B1D3ED3}"/>
              </a:ext>
            </a:extLst>
          </p:cNvPr>
          <p:cNvPicPr>
            <a:picLocks noChangeAspect="1"/>
          </p:cNvPicPr>
          <p:nvPr/>
        </p:nvPicPr>
        <p:blipFill>
          <a:blip r:embed="rId3"/>
          <a:stretch>
            <a:fillRect/>
          </a:stretch>
        </p:blipFill>
        <p:spPr>
          <a:xfrm>
            <a:off x="0" y="16252"/>
            <a:ext cx="12266678" cy="6841748"/>
          </a:xfrm>
          <a:prstGeom prst="rect">
            <a:avLst/>
          </a:prstGeom>
        </p:spPr>
      </p:pic>
      <p:sp>
        <p:nvSpPr>
          <p:cNvPr id="11" name="Marcador de texto 1">
            <a:extLst>
              <a:ext uri="{FF2B5EF4-FFF2-40B4-BE49-F238E27FC236}">
                <a16:creationId xmlns:a16="http://schemas.microsoft.com/office/drawing/2014/main" id="{097A84F9-2670-C301-21AC-EE25FD18B91F}"/>
              </a:ext>
            </a:extLst>
          </p:cNvPr>
          <p:cNvSpPr txBox="1">
            <a:spLocks/>
          </p:cNvSpPr>
          <p:nvPr/>
        </p:nvSpPr>
        <p:spPr>
          <a:xfrm>
            <a:off x="617605" y="5357002"/>
            <a:ext cx="9567795" cy="1246998"/>
          </a:xfrm>
          <a:prstGeom prst="rect">
            <a:avLst/>
          </a:prstGeom>
          <a:solidFill>
            <a:srgbClr val="752130"/>
          </a:solidFill>
        </p:spPr>
        <p:txBody>
          <a:bodyPr vert="horz" lIns="216000" tIns="36000" rIns="0" bIns="0" rtlCol="0">
            <a:normAutofit/>
          </a:bodyPr>
          <a:lstStyle>
            <a:lvl1pPr marL="0" indent="0" algn="l" defTabSz="914400" rtl="0" eaLnBrk="1" latinLnBrk="0" hangingPunct="1">
              <a:lnSpc>
                <a:spcPct val="90000"/>
              </a:lnSpc>
              <a:spcBef>
                <a:spcPts val="0"/>
              </a:spcBef>
              <a:buFont typeface="Arial" panose="020B0604020202020204" pitchFamily="34" charset="0"/>
              <a:buNone/>
              <a:defRPr sz="4000" b="0" i="0" kern="1200" cap="none" baseline="0">
                <a:solidFill>
                  <a:srgbClr val="61AFB6"/>
                </a:solidFill>
                <a:latin typeface="Montserrat ExtraBold" panose="000009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b="1">
                <a:solidFill>
                  <a:schemeClr val="bg1"/>
                </a:solidFill>
                <a:latin typeface="Montserrat" panose="00000500000000000000" pitchFamily="2" charset="0"/>
              </a:rPr>
              <a:t>Creen que </a:t>
            </a:r>
            <a:r>
              <a:rPr lang="es-ES" sz="2800">
                <a:solidFill>
                  <a:schemeClr val="bg1"/>
                </a:solidFill>
                <a:latin typeface="Montserrat" panose="00000500000000000000" pitchFamily="2" charset="0"/>
              </a:rPr>
              <a:t>la educación es, ante todo, un acto comunitario y relacional.</a:t>
            </a:r>
            <a:endParaRPr lang="es-ES" sz="28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653712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AF602-327B-065E-5FC5-1424EFE3715B}"/>
            </a:ext>
          </a:extLst>
        </p:cNvPr>
        <p:cNvGrpSpPr/>
        <p:nvPr/>
      </p:nvGrpSpPr>
      <p:grpSpPr>
        <a:xfrm>
          <a:off x="0" y="0"/>
          <a:ext cx="0" cy="0"/>
          <a:chOff x="0" y="0"/>
          <a:chExt cx="0" cy="0"/>
        </a:xfrm>
      </p:grpSpPr>
      <p:pic>
        <p:nvPicPr>
          <p:cNvPr id="4" name="Imagen 3" descr="Un grupo de personas sentadas en una mesa junto a una niña&#10;&#10;El contenido generado por IA puede ser incorrecto.">
            <a:extLst>
              <a:ext uri="{FF2B5EF4-FFF2-40B4-BE49-F238E27FC236}">
                <a16:creationId xmlns:a16="http://schemas.microsoft.com/office/drawing/2014/main" id="{CE549A81-69F0-8246-1B02-5E16F3062841}"/>
              </a:ext>
            </a:extLst>
          </p:cNvPr>
          <p:cNvPicPr>
            <a:picLocks noChangeAspect="1"/>
          </p:cNvPicPr>
          <p:nvPr/>
        </p:nvPicPr>
        <p:blipFill>
          <a:blip r:embed="rId3"/>
          <a:stretch>
            <a:fillRect/>
          </a:stretch>
        </p:blipFill>
        <p:spPr>
          <a:xfrm>
            <a:off x="10092" y="0"/>
            <a:ext cx="12193915" cy="6972300"/>
          </a:xfrm>
          <a:prstGeom prst="rect">
            <a:avLst/>
          </a:prstGeom>
        </p:spPr>
      </p:pic>
      <p:sp>
        <p:nvSpPr>
          <p:cNvPr id="11" name="Marcador de texto 1">
            <a:extLst>
              <a:ext uri="{FF2B5EF4-FFF2-40B4-BE49-F238E27FC236}">
                <a16:creationId xmlns:a16="http://schemas.microsoft.com/office/drawing/2014/main" id="{E0B4A85D-54F3-7830-1735-1771C8C2DDE4}"/>
              </a:ext>
            </a:extLst>
          </p:cNvPr>
          <p:cNvSpPr txBox="1">
            <a:spLocks/>
          </p:cNvSpPr>
          <p:nvPr/>
        </p:nvSpPr>
        <p:spPr>
          <a:xfrm>
            <a:off x="219211" y="5407802"/>
            <a:ext cx="11058389" cy="1272398"/>
          </a:xfrm>
          <a:prstGeom prst="rect">
            <a:avLst/>
          </a:prstGeom>
          <a:solidFill>
            <a:srgbClr val="2A2A35"/>
          </a:solidFill>
        </p:spPr>
        <p:txBody>
          <a:bodyPr vert="horz" lIns="216000" tIns="36000" rIns="0" bIns="0" rtlCol="0">
            <a:normAutofit/>
          </a:bodyPr>
          <a:lstStyle>
            <a:defPPr>
              <a:defRPr lang="es-CO"/>
            </a:defPPr>
            <a:lvl1pPr indent="0">
              <a:lnSpc>
                <a:spcPct val="90000"/>
              </a:lnSpc>
              <a:spcBef>
                <a:spcPts val="0"/>
              </a:spcBef>
              <a:buFont typeface="Arial" panose="020B0604020202020204" pitchFamily="34" charset="0"/>
              <a:buNone/>
              <a:defRPr sz="4000" b="1" i="0" cap="none" baseline="0">
                <a:solidFill>
                  <a:schemeClr val="bg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s-ES" sz="4700" dirty="0"/>
              <a:t>Temen</a:t>
            </a:r>
            <a:r>
              <a:rPr lang="es-ES" dirty="0"/>
              <a:t> </a:t>
            </a:r>
            <a:r>
              <a:rPr lang="es-ES" sz="3300" b="0" dirty="0"/>
              <a:t>perder protagonismo profesional en un contexto de creciente automatización.</a:t>
            </a:r>
          </a:p>
        </p:txBody>
      </p:sp>
    </p:spTree>
    <p:extLst>
      <p:ext uri="{BB962C8B-B14F-4D97-AF65-F5344CB8AC3E}">
        <p14:creationId xmlns:p14="http://schemas.microsoft.com/office/powerpoint/2010/main" val="3903192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1BCEE-7CA5-7090-FF52-32422B846A0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35936CF-37A1-7C0F-2365-BC72BBBA4C7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09800" y="4180115"/>
            <a:ext cx="7061200" cy="2690207"/>
          </a:xfrm>
          <a:prstGeom prst="rect">
            <a:avLst/>
          </a:prstGeom>
        </p:spPr>
      </p:pic>
      <p:sp>
        <p:nvSpPr>
          <p:cNvPr id="14" name="Marcador de texto 1">
            <a:extLst>
              <a:ext uri="{FF2B5EF4-FFF2-40B4-BE49-F238E27FC236}">
                <a16:creationId xmlns:a16="http://schemas.microsoft.com/office/drawing/2014/main" id="{ECFC8BB1-CD1A-E0C2-9267-5EEBC28FEA0E}"/>
              </a:ext>
            </a:extLst>
          </p:cNvPr>
          <p:cNvSpPr>
            <a:spLocks noGrp="1"/>
          </p:cNvSpPr>
          <p:nvPr>
            <p:ph type="body" sz="quarter" idx="10"/>
          </p:nvPr>
        </p:nvSpPr>
        <p:spPr>
          <a:xfrm>
            <a:off x="450559" y="423819"/>
            <a:ext cx="10954755" cy="601554"/>
          </a:xfrm>
        </p:spPr>
        <p:txBody>
          <a:bodyPr lIns="0" tIns="0" rIns="0" bIns="0">
            <a:normAutofit lnSpcReduction="10000"/>
          </a:bodyPr>
          <a:lstStyle/>
          <a:p>
            <a:r>
              <a:rPr lang="es-ES" sz="4400" dirty="0">
                <a:solidFill>
                  <a:schemeClr val="tx1">
                    <a:lumMod val="65000"/>
                    <a:lumOff val="35000"/>
                  </a:schemeClr>
                </a:solidFill>
              </a:rPr>
              <a:t>Casos de uso según su madurez</a:t>
            </a:r>
          </a:p>
        </p:txBody>
      </p:sp>
      <p:sp>
        <p:nvSpPr>
          <p:cNvPr id="12" name="Rectángulo: esquinas redondeadas 11">
            <a:extLst>
              <a:ext uri="{FF2B5EF4-FFF2-40B4-BE49-F238E27FC236}">
                <a16:creationId xmlns:a16="http://schemas.microsoft.com/office/drawing/2014/main" id="{D3916FD8-6479-0F6C-0830-DD286DD90103}"/>
              </a:ext>
            </a:extLst>
          </p:cNvPr>
          <p:cNvSpPr/>
          <p:nvPr/>
        </p:nvSpPr>
        <p:spPr>
          <a:xfrm>
            <a:off x="671902" y="1184349"/>
            <a:ext cx="3206762" cy="955941"/>
          </a:xfrm>
          <a:prstGeom prst="roundRect">
            <a:avLst/>
          </a:prstGeom>
          <a:solidFill>
            <a:srgbClr val="0658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CONSOLIDADO</a:t>
            </a:r>
          </a:p>
        </p:txBody>
      </p:sp>
      <p:sp>
        <p:nvSpPr>
          <p:cNvPr id="13" name="CuadroTexto 12">
            <a:extLst>
              <a:ext uri="{FF2B5EF4-FFF2-40B4-BE49-F238E27FC236}">
                <a16:creationId xmlns:a16="http://schemas.microsoft.com/office/drawing/2014/main" id="{EA744652-443A-E641-CC64-1D6D6018A8EE}"/>
              </a:ext>
            </a:extLst>
          </p:cNvPr>
          <p:cNvSpPr txBox="1"/>
          <p:nvPr/>
        </p:nvSpPr>
        <p:spPr>
          <a:xfrm>
            <a:off x="671903" y="2415488"/>
            <a:ext cx="3317294" cy="2308324"/>
          </a:xfrm>
          <a:prstGeom prst="rect">
            <a:avLst/>
          </a:prstGeom>
          <a:noFill/>
        </p:spPr>
        <p:txBody>
          <a:bodyPr wrap="square" rtlCol="0">
            <a:spAutoFit/>
          </a:bodyPr>
          <a:lstStyle/>
          <a:p>
            <a:pPr marL="285750" indent="-285750">
              <a:buClr>
                <a:srgbClr val="C98EBC"/>
              </a:buClr>
              <a:buFont typeface="Arial" panose="020B0604020202020204" pitchFamily="34" charset="0"/>
              <a:buChar char="•"/>
            </a:pPr>
            <a:r>
              <a:rPr lang="es-ES">
                <a:latin typeface="Montserrat" panose="00000500000000000000" pitchFamily="2" charset="0"/>
              </a:rPr>
              <a:t>Solución robusta y fiable</a:t>
            </a:r>
          </a:p>
          <a:p>
            <a:pPr marL="285750" indent="-285750">
              <a:buClr>
                <a:srgbClr val="C98EBC"/>
              </a:buClr>
              <a:buFont typeface="Arial" panose="020B0604020202020204" pitchFamily="34" charset="0"/>
              <a:buChar char="•"/>
            </a:pPr>
            <a:r>
              <a:rPr lang="es-ES">
                <a:latin typeface="Montserrat" panose="00000500000000000000" pitchFamily="2" charset="0"/>
              </a:rPr>
              <a:t>Alta madurez</a:t>
            </a:r>
          </a:p>
          <a:p>
            <a:pPr marL="285750" indent="-285750">
              <a:buClr>
                <a:srgbClr val="C98EBC"/>
              </a:buClr>
              <a:buFont typeface="Arial" panose="020B0604020202020204" pitchFamily="34" charset="0"/>
              <a:buChar char="•"/>
            </a:pPr>
            <a:r>
              <a:rPr lang="es-ES">
                <a:latin typeface="Montserrat" panose="00000500000000000000" pitchFamily="2" charset="0"/>
              </a:rPr>
              <a:t>Estado técnico replicable</a:t>
            </a:r>
          </a:p>
          <a:p>
            <a:pPr marL="285750" indent="-285750">
              <a:buClr>
                <a:srgbClr val="C98EBC"/>
              </a:buClr>
              <a:buFont typeface="Arial" panose="020B0604020202020204" pitchFamily="34" charset="0"/>
              <a:buChar char="•"/>
            </a:pPr>
            <a:r>
              <a:rPr lang="es-ES">
                <a:latin typeface="Montserrat" panose="00000500000000000000" pitchFamily="2" charset="0"/>
              </a:rPr>
              <a:t>Resultados medibles y contrastados</a:t>
            </a:r>
          </a:p>
          <a:p>
            <a:pPr marL="285750" indent="-285750">
              <a:buClr>
                <a:srgbClr val="C98EBC"/>
              </a:buClr>
              <a:buFont typeface="Arial" panose="020B0604020202020204" pitchFamily="34" charset="0"/>
              <a:buChar char="•"/>
            </a:pPr>
            <a:r>
              <a:rPr lang="es-ES">
                <a:latin typeface="Montserrat" panose="00000500000000000000" pitchFamily="2" charset="0"/>
              </a:rPr>
              <a:t>Bajo riesgo</a:t>
            </a:r>
          </a:p>
          <a:p>
            <a:pPr marL="285750" indent="-285750">
              <a:buClr>
                <a:srgbClr val="C98EBC"/>
              </a:buClr>
              <a:buFont typeface="Arial" panose="020B0604020202020204" pitchFamily="34" charset="0"/>
              <a:buChar char="•"/>
            </a:pPr>
            <a:r>
              <a:rPr lang="es-ES">
                <a:latin typeface="Montserrat" panose="00000500000000000000" pitchFamily="2" charset="0"/>
              </a:rPr>
              <a:t>A corto plazo</a:t>
            </a:r>
          </a:p>
        </p:txBody>
      </p:sp>
      <p:sp>
        <p:nvSpPr>
          <p:cNvPr id="15" name="Rectángulo: esquinas redondeadas 14">
            <a:extLst>
              <a:ext uri="{FF2B5EF4-FFF2-40B4-BE49-F238E27FC236}">
                <a16:creationId xmlns:a16="http://schemas.microsoft.com/office/drawing/2014/main" id="{6F8C4C4F-CE3D-87F7-3711-2509BCBA06BE}"/>
              </a:ext>
            </a:extLst>
          </p:cNvPr>
          <p:cNvSpPr/>
          <p:nvPr/>
        </p:nvSpPr>
        <p:spPr>
          <a:xfrm>
            <a:off x="4435227" y="1184349"/>
            <a:ext cx="3206762" cy="955941"/>
          </a:xfrm>
          <a:prstGeom prst="roundRect">
            <a:avLst/>
          </a:prstGeom>
          <a:solidFill>
            <a:srgbClr val="41BF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PROMETEDOR</a:t>
            </a:r>
          </a:p>
        </p:txBody>
      </p:sp>
      <p:sp>
        <p:nvSpPr>
          <p:cNvPr id="16" name="CuadroTexto 15">
            <a:extLst>
              <a:ext uri="{FF2B5EF4-FFF2-40B4-BE49-F238E27FC236}">
                <a16:creationId xmlns:a16="http://schemas.microsoft.com/office/drawing/2014/main" id="{1451B485-9036-2E6D-E667-C9180CE79500}"/>
              </a:ext>
            </a:extLst>
          </p:cNvPr>
          <p:cNvSpPr txBox="1"/>
          <p:nvPr/>
        </p:nvSpPr>
        <p:spPr>
          <a:xfrm>
            <a:off x="4379960" y="2415488"/>
            <a:ext cx="3317295" cy="2308324"/>
          </a:xfrm>
          <a:prstGeom prst="rect">
            <a:avLst/>
          </a:prstGeom>
          <a:noFill/>
        </p:spPr>
        <p:txBody>
          <a:bodyPr wrap="square" rtlCol="0">
            <a:spAutoFit/>
          </a:bodyPr>
          <a:lstStyle>
            <a:defPPr>
              <a:defRPr lang="en-US"/>
            </a:defPPr>
            <a:lvl1pPr>
              <a:buClr>
                <a:srgbClr val="4FA850"/>
              </a:buClr>
              <a:defRPr>
                <a:latin typeface="Montserrat" panose="00000500000000000000" pitchFamily="2" charset="0"/>
              </a:defRPr>
            </a:lvl1pPr>
          </a:lstStyle>
          <a:p>
            <a:pPr marL="285750" indent="-285750">
              <a:buClr>
                <a:srgbClr val="C7DC69"/>
              </a:buClr>
              <a:buFont typeface="Arial" panose="020B0604020202020204" pitchFamily="34" charset="0"/>
              <a:buChar char="•"/>
            </a:pPr>
            <a:r>
              <a:rPr lang="es-ES"/>
              <a:t>Solución emergente, aún en validación</a:t>
            </a:r>
          </a:p>
          <a:p>
            <a:pPr marL="285750" indent="-285750">
              <a:buClr>
                <a:srgbClr val="C7DC69"/>
              </a:buClr>
              <a:buFont typeface="Arial" panose="020B0604020202020204" pitchFamily="34" charset="0"/>
              <a:buChar char="•"/>
            </a:pPr>
            <a:r>
              <a:rPr lang="es-ES"/>
              <a:t>Estado técnico funcional pero no escalado</a:t>
            </a:r>
          </a:p>
          <a:p>
            <a:pPr marL="285750" indent="-285750">
              <a:buClr>
                <a:srgbClr val="C7DC69"/>
              </a:buClr>
              <a:buFont typeface="Arial" panose="020B0604020202020204" pitchFamily="34" charset="0"/>
              <a:buChar char="•"/>
            </a:pPr>
            <a:r>
              <a:rPr lang="es-ES"/>
              <a:t>Resultados prometedores o parciales</a:t>
            </a:r>
          </a:p>
          <a:p>
            <a:pPr marL="285750" indent="-285750">
              <a:buClr>
                <a:srgbClr val="C7DC69"/>
              </a:buClr>
              <a:buFont typeface="Arial" panose="020B0604020202020204" pitchFamily="34" charset="0"/>
              <a:buChar char="•"/>
            </a:pPr>
            <a:r>
              <a:rPr lang="es-ES"/>
              <a:t>A medio plazo</a:t>
            </a:r>
          </a:p>
        </p:txBody>
      </p:sp>
      <p:sp>
        <p:nvSpPr>
          <p:cNvPr id="17" name="Rectángulo: esquinas redondeadas 16">
            <a:extLst>
              <a:ext uri="{FF2B5EF4-FFF2-40B4-BE49-F238E27FC236}">
                <a16:creationId xmlns:a16="http://schemas.microsoft.com/office/drawing/2014/main" id="{88680C83-38A6-5421-F3F1-C390F7B49080}"/>
              </a:ext>
            </a:extLst>
          </p:cNvPr>
          <p:cNvSpPr/>
          <p:nvPr/>
        </p:nvSpPr>
        <p:spPr>
          <a:xfrm>
            <a:off x="8198552" y="1184349"/>
            <a:ext cx="3206762" cy="955941"/>
          </a:xfrm>
          <a:prstGeom prst="roundRect">
            <a:avLst/>
          </a:prstGeom>
          <a:solidFill>
            <a:srgbClr val="E200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I+D</a:t>
            </a:r>
          </a:p>
        </p:txBody>
      </p:sp>
      <p:sp>
        <p:nvSpPr>
          <p:cNvPr id="18" name="CuadroTexto 17">
            <a:extLst>
              <a:ext uri="{FF2B5EF4-FFF2-40B4-BE49-F238E27FC236}">
                <a16:creationId xmlns:a16="http://schemas.microsoft.com/office/drawing/2014/main" id="{7C200FF8-DFF3-143A-3641-24BE2D0FE1CB}"/>
              </a:ext>
            </a:extLst>
          </p:cNvPr>
          <p:cNvSpPr txBox="1"/>
          <p:nvPr/>
        </p:nvSpPr>
        <p:spPr>
          <a:xfrm>
            <a:off x="8198552" y="2415487"/>
            <a:ext cx="3432005" cy="2031325"/>
          </a:xfrm>
          <a:prstGeom prst="rect">
            <a:avLst/>
          </a:prstGeom>
          <a:noFill/>
        </p:spPr>
        <p:txBody>
          <a:bodyPr wrap="square" rtlCol="0">
            <a:spAutoFit/>
          </a:bodyPr>
          <a:lstStyle>
            <a:defPPr>
              <a:defRPr lang="en-US"/>
            </a:defPPr>
            <a:lvl1pPr>
              <a:buClr>
                <a:srgbClr val="4FA850"/>
              </a:buClr>
              <a:defRPr>
                <a:latin typeface="Montserrat" panose="00000500000000000000" pitchFamily="2" charset="0"/>
              </a:defRPr>
            </a:lvl1pPr>
          </a:lstStyle>
          <a:p>
            <a:pPr marL="285750" indent="-285750">
              <a:buClr>
                <a:srgbClr val="5DC5C6"/>
              </a:buClr>
              <a:buFont typeface="Arial" panose="020B0604020202020204" pitchFamily="34" charset="0"/>
              <a:buChar char="•"/>
            </a:pPr>
            <a:r>
              <a:rPr lang="es-ES"/>
              <a:t>Exploración o prototipo sin madurez técnica</a:t>
            </a:r>
          </a:p>
          <a:p>
            <a:pPr marL="285750" indent="-285750">
              <a:buClr>
                <a:srgbClr val="5DC5C6"/>
              </a:buClr>
              <a:buFont typeface="Arial" panose="020B0604020202020204" pitchFamily="34" charset="0"/>
              <a:buChar char="•"/>
            </a:pPr>
            <a:r>
              <a:rPr lang="es-ES"/>
              <a:t>Exploración en prueba y diseño</a:t>
            </a:r>
          </a:p>
          <a:p>
            <a:pPr marL="285750" indent="-285750">
              <a:buClr>
                <a:srgbClr val="5DC5C6"/>
              </a:buClr>
              <a:buFont typeface="Arial" panose="020B0604020202020204" pitchFamily="34" charset="0"/>
              <a:buChar char="•"/>
            </a:pPr>
            <a:r>
              <a:rPr lang="es-ES"/>
              <a:t>No disponible aún</a:t>
            </a:r>
          </a:p>
          <a:p>
            <a:pPr marL="285750" indent="-285750">
              <a:buClr>
                <a:srgbClr val="5DC5C6"/>
              </a:buClr>
              <a:buFont typeface="Arial" panose="020B0604020202020204" pitchFamily="34" charset="0"/>
              <a:buChar char="•"/>
            </a:pPr>
            <a:r>
              <a:rPr lang="es-ES"/>
              <a:t>Riesgo alto</a:t>
            </a:r>
          </a:p>
          <a:p>
            <a:pPr marL="285750" indent="-285750">
              <a:buClr>
                <a:srgbClr val="5DC5C6"/>
              </a:buClr>
              <a:buFont typeface="Arial" panose="020B0604020202020204" pitchFamily="34" charset="0"/>
              <a:buChar char="•"/>
            </a:pPr>
            <a:r>
              <a:rPr lang="es-ES"/>
              <a:t>A medio – largo plazo</a:t>
            </a:r>
          </a:p>
        </p:txBody>
      </p:sp>
    </p:spTree>
    <p:extLst>
      <p:ext uri="{BB962C8B-B14F-4D97-AF65-F5344CB8AC3E}">
        <p14:creationId xmlns:p14="http://schemas.microsoft.com/office/powerpoint/2010/main" val="4143637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E8C58-4F2A-E0A0-B920-DD1D5EB0A1FB}"/>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432C266F-F07E-8670-724E-16E3DA20A39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831870" y="4279900"/>
            <a:ext cx="3157914" cy="2578100"/>
          </a:xfrm>
          <a:prstGeom prst="rect">
            <a:avLst/>
          </a:prstGeom>
        </p:spPr>
      </p:pic>
      <p:sp>
        <p:nvSpPr>
          <p:cNvPr id="14" name="Marcador de texto 1">
            <a:extLst>
              <a:ext uri="{FF2B5EF4-FFF2-40B4-BE49-F238E27FC236}">
                <a16:creationId xmlns:a16="http://schemas.microsoft.com/office/drawing/2014/main" id="{D491276D-A01C-7BC6-24A7-0A3BA0C0D6C3}"/>
              </a:ext>
            </a:extLst>
          </p:cNvPr>
          <p:cNvSpPr>
            <a:spLocks noGrp="1"/>
          </p:cNvSpPr>
          <p:nvPr>
            <p:ph type="body" sz="quarter" idx="10"/>
          </p:nvPr>
        </p:nvSpPr>
        <p:spPr>
          <a:xfrm>
            <a:off x="464857" y="423818"/>
            <a:ext cx="10954755" cy="601554"/>
          </a:xfrm>
        </p:spPr>
        <p:txBody>
          <a:bodyPr lIns="0" tIns="0" rIns="0" bIns="0">
            <a:normAutofit lnSpcReduction="10000"/>
          </a:bodyPr>
          <a:lstStyle/>
          <a:p>
            <a:r>
              <a:rPr lang="es-ES" sz="4400" dirty="0">
                <a:solidFill>
                  <a:schemeClr val="tx1">
                    <a:lumMod val="65000"/>
                    <a:lumOff val="35000"/>
                  </a:schemeClr>
                </a:solidFill>
              </a:rPr>
              <a:t>Casos de uso según su adopción</a:t>
            </a:r>
          </a:p>
        </p:txBody>
      </p:sp>
      <p:sp>
        <p:nvSpPr>
          <p:cNvPr id="12" name="Rectángulo: esquinas redondeadas 11">
            <a:extLst>
              <a:ext uri="{FF2B5EF4-FFF2-40B4-BE49-F238E27FC236}">
                <a16:creationId xmlns:a16="http://schemas.microsoft.com/office/drawing/2014/main" id="{DAB49ECA-B82F-BA10-BAF0-BCDE0F10E6D5}"/>
              </a:ext>
            </a:extLst>
          </p:cNvPr>
          <p:cNvSpPr/>
          <p:nvPr/>
        </p:nvSpPr>
        <p:spPr>
          <a:xfrm>
            <a:off x="8212852" y="1273248"/>
            <a:ext cx="3206762" cy="955941"/>
          </a:xfrm>
          <a:prstGeom prst="roundRect">
            <a:avLst/>
          </a:prstGeom>
          <a:solidFill>
            <a:srgbClr val="E200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EXPLORACIÓN INDIVIDUAL</a:t>
            </a:r>
          </a:p>
        </p:txBody>
      </p:sp>
      <p:sp>
        <p:nvSpPr>
          <p:cNvPr id="13" name="CuadroTexto 12">
            <a:extLst>
              <a:ext uri="{FF2B5EF4-FFF2-40B4-BE49-F238E27FC236}">
                <a16:creationId xmlns:a16="http://schemas.microsoft.com/office/drawing/2014/main" id="{999D3CD4-161B-4666-44AE-8D69535C68AC}"/>
              </a:ext>
            </a:extLst>
          </p:cNvPr>
          <p:cNvSpPr txBox="1"/>
          <p:nvPr/>
        </p:nvSpPr>
        <p:spPr>
          <a:xfrm>
            <a:off x="8212853" y="2504387"/>
            <a:ext cx="3206759" cy="2862322"/>
          </a:xfrm>
          <a:prstGeom prst="rect">
            <a:avLst/>
          </a:prstGeom>
          <a:noFill/>
        </p:spPr>
        <p:txBody>
          <a:bodyPr wrap="square" rtlCol="0">
            <a:spAutoFit/>
          </a:bodyPr>
          <a:lstStyle/>
          <a:p>
            <a:pPr>
              <a:buClr>
                <a:srgbClr val="C98EBC"/>
              </a:buClr>
            </a:pPr>
            <a:r>
              <a:rPr lang="es-ES">
                <a:latin typeface="Montserrat" panose="00000500000000000000" pitchFamily="2" charset="0"/>
              </a:rPr>
              <a:t>Prueba o experimento puntual impulsado por un/a docente de forma autónoma. No hay validación más allá de su aula. La solución depende de su interés, conocimiento o contexto, y no hay replicación aún.</a:t>
            </a:r>
          </a:p>
          <a:p>
            <a:pPr>
              <a:buClr>
                <a:srgbClr val="C98EBC"/>
              </a:buClr>
            </a:pPr>
            <a:endParaRPr lang="es-ES">
              <a:latin typeface="Montserrat" panose="00000500000000000000" pitchFamily="2" charset="0"/>
            </a:endParaRPr>
          </a:p>
        </p:txBody>
      </p:sp>
      <p:sp>
        <p:nvSpPr>
          <p:cNvPr id="15" name="Rectángulo: esquinas redondeadas 14">
            <a:extLst>
              <a:ext uri="{FF2B5EF4-FFF2-40B4-BE49-F238E27FC236}">
                <a16:creationId xmlns:a16="http://schemas.microsoft.com/office/drawing/2014/main" id="{6B8D56B6-31D0-F0C8-9C85-DCA737C20669}"/>
              </a:ext>
            </a:extLst>
          </p:cNvPr>
          <p:cNvSpPr/>
          <p:nvPr/>
        </p:nvSpPr>
        <p:spPr>
          <a:xfrm>
            <a:off x="4435227" y="1273249"/>
            <a:ext cx="3206762" cy="955941"/>
          </a:xfrm>
          <a:prstGeom prst="roundRect">
            <a:avLst/>
          </a:prstGeom>
          <a:solidFill>
            <a:srgbClr val="41BF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PRÁCTICA EMERGENTE</a:t>
            </a:r>
          </a:p>
        </p:txBody>
      </p:sp>
      <p:sp>
        <p:nvSpPr>
          <p:cNvPr id="16" name="CuadroTexto 15">
            <a:extLst>
              <a:ext uri="{FF2B5EF4-FFF2-40B4-BE49-F238E27FC236}">
                <a16:creationId xmlns:a16="http://schemas.microsoft.com/office/drawing/2014/main" id="{8DB36BE1-6BC9-2314-1879-AAC5485B206C}"/>
              </a:ext>
            </a:extLst>
          </p:cNvPr>
          <p:cNvSpPr txBox="1"/>
          <p:nvPr/>
        </p:nvSpPr>
        <p:spPr>
          <a:xfrm>
            <a:off x="4379960" y="2504388"/>
            <a:ext cx="3317295" cy="2862322"/>
          </a:xfrm>
          <a:prstGeom prst="rect">
            <a:avLst/>
          </a:prstGeom>
          <a:noFill/>
        </p:spPr>
        <p:txBody>
          <a:bodyPr wrap="square" rtlCol="0">
            <a:spAutoFit/>
          </a:bodyPr>
          <a:lstStyle>
            <a:defPPr>
              <a:defRPr lang="en-US"/>
            </a:defPPr>
            <a:lvl1pPr>
              <a:buClr>
                <a:srgbClr val="4FA850"/>
              </a:buClr>
              <a:defRPr>
                <a:latin typeface="Montserrat" panose="00000500000000000000" pitchFamily="2" charset="0"/>
              </a:defRPr>
            </a:lvl1pPr>
          </a:lstStyle>
          <a:p>
            <a:pPr>
              <a:buClr>
                <a:srgbClr val="C7DC69"/>
              </a:buClr>
            </a:pPr>
            <a:r>
              <a:rPr lang="es-ES"/>
              <a:t>La herramienta o enfoque empieza a usarse en más aulas del centro o en paralelo por varios docentes. Hay interés, pequeñas adaptaciones, primeras evidencias positivas, pero sin una estrategia común.</a:t>
            </a:r>
          </a:p>
          <a:p>
            <a:pPr>
              <a:buClr>
                <a:srgbClr val="C7DC69"/>
              </a:buClr>
            </a:pPr>
            <a:endParaRPr lang="es-ES"/>
          </a:p>
        </p:txBody>
      </p:sp>
      <p:sp>
        <p:nvSpPr>
          <p:cNvPr id="17" name="Rectángulo: esquinas redondeadas 16">
            <a:extLst>
              <a:ext uri="{FF2B5EF4-FFF2-40B4-BE49-F238E27FC236}">
                <a16:creationId xmlns:a16="http://schemas.microsoft.com/office/drawing/2014/main" id="{5FC56867-55C6-9614-A062-F0EC579809A3}"/>
              </a:ext>
            </a:extLst>
          </p:cNvPr>
          <p:cNvSpPr/>
          <p:nvPr/>
        </p:nvSpPr>
        <p:spPr>
          <a:xfrm>
            <a:off x="712530" y="1273249"/>
            <a:ext cx="3206762" cy="955941"/>
          </a:xfrm>
          <a:prstGeom prst="roundRect">
            <a:avLst/>
          </a:prstGeom>
          <a:solidFill>
            <a:srgbClr val="0658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ADOPCIÓN INSTITUCIONAL</a:t>
            </a:r>
          </a:p>
        </p:txBody>
      </p:sp>
      <p:sp>
        <p:nvSpPr>
          <p:cNvPr id="18" name="CuadroTexto 17">
            <a:extLst>
              <a:ext uri="{FF2B5EF4-FFF2-40B4-BE49-F238E27FC236}">
                <a16:creationId xmlns:a16="http://schemas.microsoft.com/office/drawing/2014/main" id="{718FB237-DD78-D7D8-06DB-859ACB3765C9}"/>
              </a:ext>
            </a:extLst>
          </p:cNvPr>
          <p:cNvSpPr txBox="1"/>
          <p:nvPr/>
        </p:nvSpPr>
        <p:spPr>
          <a:xfrm>
            <a:off x="712531" y="2504387"/>
            <a:ext cx="3206762" cy="2585323"/>
          </a:xfrm>
          <a:prstGeom prst="rect">
            <a:avLst/>
          </a:prstGeom>
          <a:noFill/>
        </p:spPr>
        <p:txBody>
          <a:bodyPr wrap="square" rtlCol="0">
            <a:spAutoFit/>
          </a:bodyPr>
          <a:lstStyle>
            <a:defPPr>
              <a:defRPr lang="en-US"/>
            </a:defPPr>
            <a:lvl1pPr>
              <a:buClr>
                <a:srgbClr val="4FA850"/>
              </a:buClr>
              <a:defRPr>
                <a:latin typeface="Montserrat" panose="00000500000000000000" pitchFamily="2" charset="0"/>
              </a:defRPr>
            </a:lvl1pPr>
          </a:lstStyle>
          <a:p>
            <a:pPr>
              <a:buClr>
                <a:srgbClr val="5DC5C6"/>
              </a:buClr>
            </a:pPr>
            <a:r>
              <a:rPr lang="es-ES"/>
              <a:t>El enfoque se incorpora como parte estructural del trabajo del centro. Hay alineamiento con el proyecto educativo, formación docente, criterios comunes, seguimiento y mejora continua.</a:t>
            </a:r>
          </a:p>
        </p:txBody>
      </p:sp>
    </p:spTree>
    <p:extLst>
      <p:ext uri="{BB962C8B-B14F-4D97-AF65-F5344CB8AC3E}">
        <p14:creationId xmlns:p14="http://schemas.microsoft.com/office/powerpoint/2010/main" val="523858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24575-8428-EBB0-19FC-A99CA6BF62B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7F31AF0B-69A4-4D4B-9A57-119C1732D3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06243" y="3429000"/>
            <a:ext cx="4465483" cy="3806371"/>
          </a:xfrm>
          <a:prstGeom prst="rect">
            <a:avLst/>
          </a:prstGeom>
        </p:spPr>
      </p:pic>
      <p:sp>
        <p:nvSpPr>
          <p:cNvPr id="14" name="Marcador de texto 1">
            <a:extLst>
              <a:ext uri="{FF2B5EF4-FFF2-40B4-BE49-F238E27FC236}">
                <a16:creationId xmlns:a16="http://schemas.microsoft.com/office/drawing/2014/main" id="{01DC89B2-D8A3-EA4E-3EE0-F44CBC05C9B2}"/>
              </a:ext>
            </a:extLst>
          </p:cNvPr>
          <p:cNvSpPr>
            <a:spLocks noGrp="1"/>
          </p:cNvSpPr>
          <p:nvPr>
            <p:ph type="body" sz="quarter" idx="10"/>
          </p:nvPr>
        </p:nvSpPr>
        <p:spPr>
          <a:xfrm>
            <a:off x="450559" y="423819"/>
            <a:ext cx="10954755" cy="601554"/>
          </a:xfrm>
        </p:spPr>
        <p:txBody>
          <a:bodyPr>
            <a:normAutofit lnSpcReduction="10000"/>
          </a:bodyPr>
          <a:lstStyle/>
          <a:p>
            <a:r>
              <a:rPr lang="es-ES" sz="4400" dirty="0">
                <a:solidFill>
                  <a:schemeClr val="tx1">
                    <a:lumMod val="65000"/>
                    <a:lumOff val="35000"/>
                  </a:schemeClr>
                </a:solidFill>
              </a:rPr>
              <a:t>Casos de uso según el rol docente</a:t>
            </a:r>
          </a:p>
        </p:txBody>
      </p:sp>
      <p:sp>
        <p:nvSpPr>
          <p:cNvPr id="12" name="Rectángulo: esquinas redondeadas 11">
            <a:extLst>
              <a:ext uri="{FF2B5EF4-FFF2-40B4-BE49-F238E27FC236}">
                <a16:creationId xmlns:a16="http://schemas.microsoft.com/office/drawing/2014/main" id="{C3BCB460-3A4C-0E3F-A0A8-A263BAC42839}"/>
              </a:ext>
            </a:extLst>
          </p:cNvPr>
          <p:cNvSpPr/>
          <p:nvPr/>
        </p:nvSpPr>
        <p:spPr>
          <a:xfrm>
            <a:off x="671902" y="1247849"/>
            <a:ext cx="3206762" cy="955941"/>
          </a:xfrm>
          <a:prstGeom prst="roundRect">
            <a:avLst/>
          </a:prstGeom>
          <a:solidFill>
            <a:srgbClr val="0658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CENTRADA EN EL DOCENTE</a:t>
            </a:r>
          </a:p>
        </p:txBody>
      </p:sp>
      <p:sp>
        <p:nvSpPr>
          <p:cNvPr id="13" name="CuadroTexto 12">
            <a:extLst>
              <a:ext uri="{FF2B5EF4-FFF2-40B4-BE49-F238E27FC236}">
                <a16:creationId xmlns:a16="http://schemas.microsoft.com/office/drawing/2014/main" id="{98F4A7DA-8904-B25B-DB13-01B0742CAC8D}"/>
              </a:ext>
            </a:extLst>
          </p:cNvPr>
          <p:cNvSpPr txBox="1"/>
          <p:nvPr/>
        </p:nvSpPr>
        <p:spPr>
          <a:xfrm>
            <a:off x="671902" y="2478988"/>
            <a:ext cx="3432005" cy="2031325"/>
          </a:xfrm>
          <a:prstGeom prst="rect">
            <a:avLst/>
          </a:prstGeom>
          <a:noFill/>
        </p:spPr>
        <p:txBody>
          <a:bodyPr wrap="square" rtlCol="0">
            <a:spAutoFit/>
          </a:bodyPr>
          <a:lstStyle/>
          <a:p>
            <a:pPr>
              <a:buClr>
                <a:srgbClr val="4FA850"/>
              </a:buClr>
            </a:pPr>
            <a:r>
              <a:rPr lang="es-ES">
                <a:latin typeface="Montserrat" panose="00000500000000000000" pitchFamily="2" charset="0"/>
              </a:rPr>
              <a:t>La IA es un asistente profesional del profesor. Mejora su capacidad de diagnóstico, planificación o evaluación, pero no interactúa directamente con los estudiantes.</a:t>
            </a:r>
          </a:p>
        </p:txBody>
      </p:sp>
      <p:sp>
        <p:nvSpPr>
          <p:cNvPr id="15" name="Rectángulo: esquinas redondeadas 14">
            <a:extLst>
              <a:ext uri="{FF2B5EF4-FFF2-40B4-BE49-F238E27FC236}">
                <a16:creationId xmlns:a16="http://schemas.microsoft.com/office/drawing/2014/main" id="{D0226044-EE4E-D5D9-DF02-19405A34B7E1}"/>
              </a:ext>
            </a:extLst>
          </p:cNvPr>
          <p:cNvSpPr/>
          <p:nvPr/>
        </p:nvSpPr>
        <p:spPr>
          <a:xfrm>
            <a:off x="4435227" y="1247849"/>
            <a:ext cx="3206762" cy="955941"/>
          </a:xfrm>
          <a:prstGeom prst="roundRect">
            <a:avLst/>
          </a:prstGeom>
          <a:solidFill>
            <a:srgbClr val="41BF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COLABORATIVA - MEDIADA</a:t>
            </a:r>
          </a:p>
        </p:txBody>
      </p:sp>
      <p:sp>
        <p:nvSpPr>
          <p:cNvPr id="16" name="CuadroTexto 15">
            <a:extLst>
              <a:ext uri="{FF2B5EF4-FFF2-40B4-BE49-F238E27FC236}">
                <a16:creationId xmlns:a16="http://schemas.microsoft.com/office/drawing/2014/main" id="{68796A6C-1BD0-138D-18A1-33EA4ABECCAF}"/>
              </a:ext>
            </a:extLst>
          </p:cNvPr>
          <p:cNvSpPr txBox="1"/>
          <p:nvPr/>
        </p:nvSpPr>
        <p:spPr>
          <a:xfrm>
            <a:off x="4435227" y="2478988"/>
            <a:ext cx="3432005" cy="2062103"/>
          </a:xfrm>
          <a:prstGeom prst="rect">
            <a:avLst/>
          </a:prstGeom>
          <a:noFill/>
        </p:spPr>
        <p:txBody>
          <a:bodyPr wrap="square" rtlCol="0">
            <a:spAutoFit/>
          </a:bodyPr>
          <a:lstStyle>
            <a:defPPr>
              <a:defRPr lang="en-US"/>
            </a:defPPr>
            <a:lvl1pPr>
              <a:buClr>
                <a:srgbClr val="4FA850"/>
              </a:buClr>
              <a:defRPr>
                <a:latin typeface="Montserrat" panose="00000500000000000000" pitchFamily="2" charset="0"/>
              </a:defRPr>
            </a:lvl1pPr>
          </a:lstStyle>
          <a:p>
            <a:r>
              <a:rPr lang="es-ES"/>
              <a:t>La IA interactúa con el estudiante, pero el profesor supervisa, media o complementa. La IA es parte del ecosistema, no sustituto.</a:t>
            </a:r>
          </a:p>
          <a:p>
            <a:endParaRPr lang="es-ES"/>
          </a:p>
        </p:txBody>
      </p:sp>
      <p:sp>
        <p:nvSpPr>
          <p:cNvPr id="17" name="Rectángulo: esquinas redondeadas 16">
            <a:extLst>
              <a:ext uri="{FF2B5EF4-FFF2-40B4-BE49-F238E27FC236}">
                <a16:creationId xmlns:a16="http://schemas.microsoft.com/office/drawing/2014/main" id="{A63C3690-D786-BCD0-5405-83AA811DAAC8}"/>
              </a:ext>
            </a:extLst>
          </p:cNvPr>
          <p:cNvSpPr/>
          <p:nvPr/>
        </p:nvSpPr>
        <p:spPr>
          <a:xfrm>
            <a:off x="8198552" y="1247849"/>
            <a:ext cx="3206762" cy="955941"/>
          </a:xfrm>
          <a:prstGeom prst="roundRect">
            <a:avLst/>
          </a:prstGeom>
          <a:solidFill>
            <a:srgbClr val="E200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AUTÓNOMA – CENTRADA EN EL ESTUDIANTE</a:t>
            </a:r>
          </a:p>
        </p:txBody>
      </p:sp>
      <p:sp>
        <p:nvSpPr>
          <p:cNvPr id="18" name="CuadroTexto 17">
            <a:extLst>
              <a:ext uri="{FF2B5EF4-FFF2-40B4-BE49-F238E27FC236}">
                <a16:creationId xmlns:a16="http://schemas.microsoft.com/office/drawing/2014/main" id="{5869D725-45A0-02EA-34C5-0BD016642389}"/>
              </a:ext>
            </a:extLst>
          </p:cNvPr>
          <p:cNvSpPr txBox="1"/>
          <p:nvPr/>
        </p:nvSpPr>
        <p:spPr>
          <a:xfrm>
            <a:off x="8198552" y="2478987"/>
            <a:ext cx="3432005" cy="2031325"/>
          </a:xfrm>
          <a:prstGeom prst="rect">
            <a:avLst/>
          </a:prstGeom>
          <a:noFill/>
        </p:spPr>
        <p:txBody>
          <a:bodyPr wrap="square" rtlCol="0">
            <a:spAutoFit/>
          </a:bodyPr>
          <a:lstStyle>
            <a:defPPr>
              <a:defRPr lang="en-US"/>
            </a:defPPr>
            <a:lvl1pPr>
              <a:buClr>
                <a:srgbClr val="4FA850"/>
              </a:buClr>
              <a:defRPr>
                <a:latin typeface="Montserrat" panose="00000500000000000000" pitchFamily="2" charset="0"/>
              </a:defRPr>
            </a:lvl1pPr>
          </a:lstStyle>
          <a:p>
            <a:r>
              <a:rPr lang="es-ES"/>
              <a:t>La IA interactúa directamente con el estudiante sin supervisión constante del profesor. Promueve la autorregulación del aprendizaje.</a:t>
            </a:r>
          </a:p>
        </p:txBody>
      </p:sp>
    </p:spTree>
    <p:extLst>
      <p:ext uri="{BB962C8B-B14F-4D97-AF65-F5344CB8AC3E}">
        <p14:creationId xmlns:p14="http://schemas.microsoft.com/office/powerpoint/2010/main" val="1695159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B9B01-B889-E39B-D032-9416CAFB1F37}"/>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1F5CF6C8-B181-E512-D2FB-BB6DF6412D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5622" y="4195213"/>
            <a:ext cx="3773607" cy="3310256"/>
          </a:xfrm>
          <a:prstGeom prst="rect">
            <a:avLst/>
          </a:prstGeom>
        </p:spPr>
      </p:pic>
      <p:sp>
        <p:nvSpPr>
          <p:cNvPr id="14" name="Marcador de texto 1">
            <a:extLst>
              <a:ext uri="{FF2B5EF4-FFF2-40B4-BE49-F238E27FC236}">
                <a16:creationId xmlns:a16="http://schemas.microsoft.com/office/drawing/2014/main" id="{939768A9-70FD-4CEC-4345-0412EEB8D772}"/>
              </a:ext>
            </a:extLst>
          </p:cNvPr>
          <p:cNvSpPr>
            <a:spLocks noGrp="1"/>
          </p:cNvSpPr>
          <p:nvPr>
            <p:ph type="body" sz="quarter" idx="10"/>
          </p:nvPr>
        </p:nvSpPr>
        <p:spPr>
          <a:xfrm>
            <a:off x="224036" y="298269"/>
            <a:ext cx="10954755" cy="601554"/>
          </a:xfrm>
        </p:spPr>
        <p:txBody>
          <a:bodyPr lIns="0" tIns="0" rIns="0" bIns="0">
            <a:normAutofit/>
          </a:bodyPr>
          <a:lstStyle/>
          <a:p>
            <a:r>
              <a:rPr lang="es-ES" dirty="0">
                <a:solidFill>
                  <a:schemeClr val="tx1">
                    <a:lumMod val="65000"/>
                    <a:lumOff val="35000"/>
                  </a:schemeClr>
                </a:solidFill>
              </a:rPr>
              <a:t>Casos de uso según sentido pedagógico</a:t>
            </a:r>
          </a:p>
        </p:txBody>
      </p:sp>
      <p:sp>
        <p:nvSpPr>
          <p:cNvPr id="12" name="Rectángulo: esquinas redondeadas 11">
            <a:extLst>
              <a:ext uri="{FF2B5EF4-FFF2-40B4-BE49-F238E27FC236}">
                <a16:creationId xmlns:a16="http://schemas.microsoft.com/office/drawing/2014/main" id="{44053AC4-652A-D232-A207-C5A7FAE992F8}"/>
              </a:ext>
            </a:extLst>
          </p:cNvPr>
          <p:cNvSpPr/>
          <p:nvPr/>
        </p:nvSpPr>
        <p:spPr>
          <a:xfrm>
            <a:off x="224036" y="1209749"/>
            <a:ext cx="2643619" cy="955941"/>
          </a:xfrm>
          <a:prstGeom prst="roundRect">
            <a:avLst/>
          </a:prstGeom>
          <a:solidFill>
            <a:srgbClr val="0658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TRANSFORMADOR</a:t>
            </a:r>
          </a:p>
        </p:txBody>
      </p:sp>
      <p:sp>
        <p:nvSpPr>
          <p:cNvPr id="13" name="CuadroTexto 12">
            <a:extLst>
              <a:ext uri="{FF2B5EF4-FFF2-40B4-BE49-F238E27FC236}">
                <a16:creationId xmlns:a16="http://schemas.microsoft.com/office/drawing/2014/main" id="{62139556-90B2-CFD7-8AF7-8C83A871E355}"/>
              </a:ext>
            </a:extLst>
          </p:cNvPr>
          <p:cNvSpPr txBox="1"/>
          <p:nvPr/>
        </p:nvSpPr>
        <p:spPr>
          <a:xfrm>
            <a:off x="224036" y="2440887"/>
            <a:ext cx="2478971" cy="2031325"/>
          </a:xfrm>
          <a:prstGeom prst="rect">
            <a:avLst/>
          </a:prstGeom>
          <a:solidFill>
            <a:schemeClr val="bg1"/>
          </a:solidFill>
        </p:spPr>
        <p:txBody>
          <a:bodyPr wrap="square" rtlCol="0">
            <a:spAutoFit/>
          </a:bodyPr>
          <a:lstStyle/>
          <a:p>
            <a:pPr>
              <a:buClr>
                <a:srgbClr val="C98EBC"/>
              </a:buClr>
            </a:pPr>
            <a:r>
              <a:rPr lang="es-ES" dirty="0">
                <a:latin typeface="Montserrat" panose="00000500000000000000" pitchFamily="2" charset="0"/>
              </a:rPr>
              <a:t>Profundo sentido didáctico, impulsa aprendizajes </a:t>
            </a:r>
            <a:br>
              <a:rPr lang="es-ES" dirty="0">
                <a:latin typeface="Montserrat" panose="00000500000000000000" pitchFamily="2" charset="0"/>
              </a:rPr>
            </a:br>
            <a:r>
              <a:rPr lang="es-ES" dirty="0">
                <a:latin typeface="Montserrat" panose="00000500000000000000" pitchFamily="2" charset="0"/>
              </a:rPr>
              <a:t>complejos, mejora </a:t>
            </a:r>
            <a:br>
              <a:rPr lang="es-ES" dirty="0">
                <a:latin typeface="Montserrat" panose="00000500000000000000" pitchFamily="2" charset="0"/>
              </a:rPr>
            </a:br>
            <a:r>
              <a:rPr lang="es-ES" dirty="0">
                <a:latin typeface="Montserrat" panose="00000500000000000000" pitchFamily="2" charset="0"/>
              </a:rPr>
              <a:t>la calidad del </a:t>
            </a:r>
            <a:br>
              <a:rPr lang="es-ES" dirty="0">
                <a:latin typeface="Montserrat" panose="00000500000000000000" pitchFamily="2" charset="0"/>
              </a:rPr>
            </a:br>
            <a:r>
              <a:rPr lang="es-ES" dirty="0">
                <a:latin typeface="Montserrat" panose="00000500000000000000" pitchFamily="2" charset="0"/>
              </a:rPr>
              <a:t>proceso educativo.</a:t>
            </a:r>
          </a:p>
          <a:p>
            <a:pPr>
              <a:buClr>
                <a:srgbClr val="C98EBC"/>
              </a:buClr>
            </a:pPr>
            <a:endParaRPr lang="es-ES" dirty="0">
              <a:latin typeface="Montserrat" panose="00000500000000000000" pitchFamily="2" charset="0"/>
            </a:endParaRPr>
          </a:p>
        </p:txBody>
      </p:sp>
      <p:sp>
        <p:nvSpPr>
          <p:cNvPr id="15" name="Rectángulo: esquinas redondeadas 14">
            <a:extLst>
              <a:ext uri="{FF2B5EF4-FFF2-40B4-BE49-F238E27FC236}">
                <a16:creationId xmlns:a16="http://schemas.microsoft.com/office/drawing/2014/main" id="{5EBCF024-1301-6989-F842-313BE31D596E}"/>
              </a:ext>
            </a:extLst>
          </p:cNvPr>
          <p:cNvSpPr/>
          <p:nvPr/>
        </p:nvSpPr>
        <p:spPr>
          <a:xfrm>
            <a:off x="6095622" y="1204391"/>
            <a:ext cx="2643619" cy="955941"/>
          </a:xfrm>
          <a:prstGeom prst="roundRect">
            <a:avLst/>
          </a:prstGeom>
          <a:solidFill>
            <a:srgbClr val="F6A5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SUPERFICIAL - NEUTRO</a:t>
            </a:r>
          </a:p>
        </p:txBody>
      </p:sp>
      <p:sp>
        <p:nvSpPr>
          <p:cNvPr id="17" name="Rectángulo: esquinas redondeadas 16">
            <a:extLst>
              <a:ext uri="{FF2B5EF4-FFF2-40B4-BE49-F238E27FC236}">
                <a16:creationId xmlns:a16="http://schemas.microsoft.com/office/drawing/2014/main" id="{1D56C90D-2DD9-B08E-189D-E59C7E94E349}"/>
              </a:ext>
            </a:extLst>
          </p:cNvPr>
          <p:cNvSpPr/>
          <p:nvPr/>
        </p:nvSpPr>
        <p:spPr>
          <a:xfrm>
            <a:off x="9031415" y="1204390"/>
            <a:ext cx="2643619" cy="955941"/>
          </a:xfrm>
          <a:prstGeom prst="roundRect">
            <a:avLst/>
          </a:prstGeom>
          <a:solidFill>
            <a:srgbClr val="E200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latin typeface="+mj-lt"/>
              </a:rPr>
              <a:t>EFECTO “WOW”</a:t>
            </a:r>
          </a:p>
        </p:txBody>
      </p:sp>
      <p:sp>
        <p:nvSpPr>
          <p:cNvPr id="3" name="Rectángulo: esquinas redondeadas 2">
            <a:extLst>
              <a:ext uri="{FF2B5EF4-FFF2-40B4-BE49-F238E27FC236}">
                <a16:creationId xmlns:a16="http://schemas.microsoft.com/office/drawing/2014/main" id="{17A58E5C-C27A-D399-9887-346B065CC5B4}"/>
              </a:ext>
            </a:extLst>
          </p:cNvPr>
          <p:cNvSpPr/>
          <p:nvPr/>
        </p:nvSpPr>
        <p:spPr>
          <a:xfrm>
            <a:off x="3159829" y="1204391"/>
            <a:ext cx="2643619" cy="955941"/>
          </a:xfrm>
          <a:prstGeom prst="roundRect">
            <a:avLst/>
          </a:prstGeom>
          <a:solidFill>
            <a:srgbClr val="41BF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a:latin typeface="+mj-lt"/>
              </a:rPr>
              <a:t>VALIOSO</a:t>
            </a:r>
          </a:p>
        </p:txBody>
      </p:sp>
      <p:sp>
        <p:nvSpPr>
          <p:cNvPr id="4" name="CuadroTexto 3">
            <a:extLst>
              <a:ext uri="{FF2B5EF4-FFF2-40B4-BE49-F238E27FC236}">
                <a16:creationId xmlns:a16="http://schemas.microsoft.com/office/drawing/2014/main" id="{C2714F5F-28B8-C3BE-375B-2F9E1BFCDE77}"/>
              </a:ext>
            </a:extLst>
          </p:cNvPr>
          <p:cNvSpPr txBox="1"/>
          <p:nvPr/>
        </p:nvSpPr>
        <p:spPr>
          <a:xfrm>
            <a:off x="3159829" y="2446048"/>
            <a:ext cx="2478971" cy="2031325"/>
          </a:xfrm>
          <a:prstGeom prst="rect">
            <a:avLst/>
          </a:prstGeom>
          <a:solidFill>
            <a:schemeClr val="bg1"/>
          </a:solidFill>
        </p:spPr>
        <p:txBody>
          <a:bodyPr wrap="square" rtlCol="0">
            <a:spAutoFit/>
          </a:bodyPr>
          <a:lstStyle/>
          <a:p>
            <a:pPr>
              <a:buClr>
                <a:srgbClr val="C98EBC"/>
              </a:buClr>
            </a:pPr>
            <a:r>
              <a:rPr lang="es-ES">
                <a:latin typeface="Montserrat" panose="00000500000000000000" pitchFamily="2" charset="0"/>
              </a:rPr>
              <a:t>Apoya aprendizajes significativos, mejora eficiencia o comprensión, se alinea con objetivos claros.</a:t>
            </a:r>
          </a:p>
          <a:p>
            <a:pPr>
              <a:buClr>
                <a:srgbClr val="C98EBC"/>
              </a:buClr>
            </a:pPr>
            <a:endParaRPr lang="es-ES">
              <a:latin typeface="Montserrat" panose="00000500000000000000" pitchFamily="2" charset="0"/>
            </a:endParaRPr>
          </a:p>
        </p:txBody>
      </p:sp>
      <p:sp>
        <p:nvSpPr>
          <p:cNvPr id="5" name="CuadroTexto 4">
            <a:extLst>
              <a:ext uri="{FF2B5EF4-FFF2-40B4-BE49-F238E27FC236}">
                <a16:creationId xmlns:a16="http://schemas.microsoft.com/office/drawing/2014/main" id="{28D3B278-C729-9D33-D669-7A05F4DAFE83}"/>
              </a:ext>
            </a:extLst>
          </p:cNvPr>
          <p:cNvSpPr txBox="1"/>
          <p:nvPr/>
        </p:nvSpPr>
        <p:spPr>
          <a:xfrm>
            <a:off x="9031415" y="2440887"/>
            <a:ext cx="2478971" cy="2031325"/>
          </a:xfrm>
          <a:prstGeom prst="rect">
            <a:avLst/>
          </a:prstGeom>
          <a:solidFill>
            <a:schemeClr val="bg1"/>
          </a:solidFill>
        </p:spPr>
        <p:txBody>
          <a:bodyPr wrap="square" rtlCol="0">
            <a:spAutoFit/>
          </a:bodyPr>
          <a:lstStyle/>
          <a:p>
            <a:pPr>
              <a:buClr>
                <a:srgbClr val="C98EBC"/>
              </a:buClr>
            </a:pPr>
            <a:r>
              <a:rPr lang="es-ES">
                <a:latin typeface="Montserrat" panose="00000500000000000000" pitchFamily="2" charset="0"/>
              </a:rPr>
              <a:t>Genera asombro, pero sin propósito educativo claro o incluso puede distraer del objetivo pedagógico.</a:t>
            </a:r>
          </a:p>
          <a:p>
            <a:pPr>
              <a:buClr>
                <a:srgbClr val="C98EBC"/>
              </a:buClr>
            </a:pPr>
            <a:endParaRPr lang="es-ES">
              <a:latin typeface="Montserrat" panose="00000500000000000000" pitchFamily="2" charset="0"/>
            </a:endParaRPr>
          </a:p>
        </p:txBody>
      </p:sp>
      <p:sp>
        <p:nvSpPr>
          <p:cNvPr id="7" name="CuadroTexto 6">
            <a:extLst>
              <a:ext uri="{FF2B5EF4-FFF2-40B4-BE49-F238E27FC236}">
                <a16:creationId xmlns:a16="http://schemas.microsoft.com/office/drawing/2014/main" id="{3F9F80F5-B2DD-52BA-96BF-BFBAD7849122}"/>
              </a:ext>
            </a:extLst>
          </p:cNvPr>
          <p:cNvSpPr txBox="1"/>
          <p:nvPr/>
        </p:nvSpPr>
        <p:spPr>
          <a:xfrm>
            <a:off x="6095622" y="2440887"/>
            <a:ext cx="2643619" cy="1754326"/>
          </a:xfrm>
          <a:prstGeom prst="rect">
            <a:avLst/>
          </a:prstGeom>
          <a:solidFill>
            <a:schemeClr val="bg1"/>
          </a:solidFill>
        </p:spPr>
        <p:txBody>
          <a:bodyPr wrap="square" rtlCol="0">
            <a:spAutoFit/>
          </a:bodyPr>
          <a:lstStyle>
            <a:defPPr>
              <a:defRPr lang="en-US"/>
            </a:defPPr>
            <a:lvl1pPr>
              <a:buClr>
                <a:srgbClr val="C98EBC"/>
              </a:buClr>
              <a:defRPr>
                <a:latin typeface="Montserrat" panose="00000500000000000000" pitchFamily="2" charset="0"/>
              </a:defRPr>
            </a:lvl1pPr>
          </a:lstStyle>
          <a:p>
            <a:r>
              <a:rPr lang="es-ES"/>
              <a:t>Resultón o funcional, pero con escaso impacto real o poco alineado con aprendizajes profundos.</a:t>
            </a:r>
          </a:p>
        </p:txBody>
      </p:sp>
    </p:spTree>
    <p:extLst>
      <p:ext uri="{BB962C8B-B14F-4D97-AF65-F5344CB8AC3E}">
        <p14:creationId xmlns:p14="http://schemas.microsoft.com/office/powerpoint/2010/main" val="1568428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5BE3C-9086-F059-3014-1D53E84EC976}"/>
            </a:ext>
          </a:extLst>
        </p:cNvPr>
        <p:cNvGrpSpPr/>
        <p:nvPr/>
      </p:nvGrpSpPr>
      <p:grpSpPr>
        <a:xfrm>
          <a:off x="0" y="0"/>
          <a:ext cx="0" cy="0"/>
          <a:chOff x="0" y="0"/>
          <a:chExt cx="0" cy="0"/>
        </a:xfrm>
      </p:grpSpPr>
      <p:pic>
        <p:nvPicPr>
          <p:cNvPr id="7" name="Imagen 6" descr="Una tortuga grande&#10;&#10;El contenido generado por IA puede ser incorrecto.">
            <a:extLst>
              <a:ext uri="{FF2B5EF4-FFF2-40B4-BE49-F238E27FC236}">
                <a16:creationId xmlns:a16="http://schemas.microsoft.com/office/drawing/2014/main" id="{5302F84F-6AB4-4645-C27C-15CF6EC57656}"/>
              </a:ext>
            </a:extLst>
          </p:cNvPr>
          <p:cNvPicPr>
            <a:picLocks noChangeAspect="1"/>
          </p:cNvPicPr>
          <p:nvPr/>
        </p:nvPicPr>
        <p:blipFill>
          <a:blip r:embed="rId3"/>
          <a:stretch>
            <a:fillRect/>
          </a:stretch>
        </p:blipFill>
        <p:spPr>
          <a:xfrm>
            <a:off x="0" y="1081869"/>
            <a:ext cx="8485092" cy="5776131"/>
          </a:xfrm>
          <a:prstGeom prst="rect">
            <a:avLst/>
          </a:prstGeom>
        </p:spPr>
      </p:pic>
      <p:sp>
        <p:nvSpPr>
          <p:cNvPr id="6" name="13 Rectángulo redondeado">
            <a:extLst>
              <a:ext uri="{FF2B5EF4-FFF2-40B4-BE49-F238E27FC236}">
                <a16:creationId xmlns:a16="http://schemas.microsoft.com/office/drawing/2014/main" id="{6DEB6B09-5F5C-49B5-64F1-032E69DDC93C}"/>
              </a:ext>
            </a:extLst>
          </p:cNvPr>
          <p:cNvSpPr/>
          <p:nvPr/>
        </p:nvSpPr>
        <p:spPr>
          <a:xfrm>
            <a:off x="7351859" y="-975747"/>
            <a:ext cx="4547286" cy="3535442"/>
          </a:xfrm>
          <a:prstGeom prst="rect">
            <a:avLst/>
          </a:prstGeom>
        </p:spPr>
        <p:txBody>
          <a:bodyPr vert="horz" lIns="91440" tIns="45720" rIns="91440" bIns="45720" rtlCol="0" anchor="b">
            <a:normAutofit/>
          </a:bodyPr>
          <a:lstStyle/>
          <a:p>
            <a:pPr>
              <a:lnSpc>
                <a:spcPct val="120000"/>
              </a:lnSpc>
              <a:spcBef>
                <a:spcPct val="0"/>
              </a:spcBef>
              <a:spcAft>
                <a:spcPts val="600"/>
              </a:spcAft>
            </a:pPr>
            <a:r>
              <a:rPr lang="es-ES" sz="3600" b="1" noProof="0" dirty="0">
                <a:solidFill>
                  <a:srgbClr val="664D3E"/>
                </a:solidFill>
                <a:latin typeface="Montserrat" panose="00000500000000000000" pitchFamily="2" charset="0"/>
                <a:ea typeface="+mj-ea"/>
                <a:cs typeface="+mj-cs"/>
              </a:rPr>
              <a:t>Ve despacio, piensa estratégicamente</a:t>
            </a:r>
          </a:p>
        </p:txBody>
      </p:sp>
    </p:spTree>
    <p:extLst>
      <p:ext uri="{BB962C8B-B14F-4D97-AF65-F5344CB8AC3E}">
        <p14:creationId xmlns:p14="http://schemas.microsoft.com/office/powerpoint/2010/main" val="2093054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8F194-D416-CE86-8653-3F2651D3D8ED}"/>
            </a:ext>
          </a:extLst>
        </p:cNvPr>
        <p:cNvGrpSpPr/>
        <p:nvPr/>
      </p:nvGrpSpPr>
      <p:grpSpPr>
        <a:xfrm>
          <a:off x="0" y="0"/>
          <a:ext cx="0" cy="0"/>
          <a:chOff x="0" y="0"/>
          <a:chExt cx="0" cy="0"/>
        </a:xfrm>
      </p:grpSpPr>
      <p:pic>
        <p:nvPicPr>
          <p:cNvPr id="7" name="Imagen 6" descr="Un niño sentado en una motocicleta&#10;&#10;El contenido generado por IA puede ser incorrecto.">
            <a:extLst>
              <a:ext uri="{FF2B5EF4-FFF2-40B4-BE49-F238E27FC236}">
                <a16:creationId xmlns:a16="http://schemas.microsoft.com/office/drawing/2014/main" id="{6BC09824-ED08-DA02-2F87-549675C8E8EC}"/>
              </a:ext>
            </a:extLst>
          </p:cNvPr>
          <p:cNvPicPr>
            <a:picLocks noChangeAspect="1"/>
          </p:cNvPicPr>
          <p:nvPr/>
        </p:nvPicPr>
        <p:blipFill>
          <a:blip r:embed="rId3"/>
          <a:stretch>
            <a:fillRect/>
          </a:stretch>
        </p:blipFill>
        <p:spPr>
          <a:xfrm>
            <a:off x="0" y="0"/>
            <a:ext cx="12192000" cy="7568630"/>
          </a:xfrm>
          <a:prstGeom prst="rect">
            <a:avLst/>
          </a:prstGeom>
        </p:spPr>
      </p:pic>
      <p:sp>
        <p:nvSpPr>
          <p:cNvPr id="6" name="13 Rectángulo redondeado">
            <a:extLst>
              <a:ext uri="{FF2B5EF4-FFF2-40B4-BE49-F238E27FC236}">
                <a16:creationId xmlns:a16="http://schemas.microsoft.com/office/drawing/2014/main" id="{66A3BFDD-0BCE-823D-44C0-0C6D55938D20}"/>
              </a:ext>
            </a:extLst>
          </p:cNvPr>
          <p:cNvSpPr/>
          <p:nvPr/>
        </p:nvSpPr>
        <p:spPr>
          <a:xfrm>
            <a:off x="890098" y="2834253"/>
            <a:ext cx="7126141" cy="3535442"/>
          </a:xfrm>
          <a:prstGeom prst="rect">
            <a:avLst/>
          </a:prstGeom>
        </p:spPr>
        <p:txBody>
          <a:bodyPr vert="horz" lIns="91440" tIns="45720" rIns="91440" bIns="45720" rtlCol="0" anchor="b">
            <a:normAutofit/>
          </a:bodyPr>
          <a:lstStyle/>
          <a:p>
            <a:pPr>
              <a:lnSpc>
                <a:spcPct val="120000"/>
              </a:lnSpc>
              <a:spcBef>
                <a:spcPct val="0"/>
              </a:spcBef>
              <a:spcAft>
                <a:spcPts val="600"/>
              </a:spcAft>
            </a:pPr>
            <a:r>
              <a:rPr lang="es-ES" sz="3600" b="1" noProof="0" dirty="0">
                <a:solidFill>
                  <a:schemeClr val="bg1"/>
                </a:solidFill>
                <a:latin typeface="Montserrat" panose="00000500000000000000" pitchFamily="2" charset="0"/>
                <a:ea typeface="+mj-ea"/>
                <a:cs typeface="+mj-cs"/>
              </a:rPr>
              <a:t>Atrévete a probar, pero controla y comprende los riesgos</a:t>
            </a:r>
          </a:p>
        </p:txBody>
      </p:sp>
    </p:spTree>
    <p:extLst>
      <p:ext uri="{BB962C8B-B14F-4D97-AF65-F5344CB8AC3E}">
        <p14:creationId xmlns:p14="http://schemas.microsoft.com/office/powerpoint/2010/main" val="1199287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E644C-AD17-75A6-FD98-40767C6CF4B9}"/>
            </a:ext>
          </a:extLst>
        </p:cNvPr>
        <p:cNvGrpSpPr/>
        <p:nvPr/>
      </p:nvGrpSpPr>
      <p:grpSpPr>
        <a:xfrm>
          <a:off x="0" y="0"/>
          <a:ext cx="0" cy="0"/>
          <a:chOff x="0" y="0"/>
          <a:chExt cx="0" cy="0"/>
        </a:xfrm>
      </p:grpSpPr>
      <p:pic>
        <p:nvPicPr>
          <p:cNvPr id="3" name="Imagen 2" descr="Grupo de personas en un parque&#10;&#10;El contenido generado por IA puede ser incorrecto.">
            <a:extLst>
              <a:ext uri="{FF2B5EF4-FFF2-40B4-BE49-F238E27FC236}">
                <a16:creationId xmlns:a16="http://schemas.microsoft.com/office/drawing/2014/main" id="{B1480577-E220-A448-06AD-7F9884C2766A}"/>
              </a:ext>
            </a:extLst>
          </p:cNvPr>
          <p:cNvPicPr>
            <a:picLocks noChangeAspect="1"/>
          </p:cNvPicPr>
          <p:nvPr/>
        </p:nvPicPr>
        <p:blipFill>
          <a:blip r:embed="rId3"/>
          <a:stretch>
            <a:fillRect/>
          </a:stretch>
        </p:blipFill>
        <p:spPr>
          <a:xfrm>
            <a:off x="0" y="0"/>
            <a:ext cx="12192000" cy="8104577"/>
          </a:xfrm>
          <a:prstGeom prst="rect">
            <a:avLst/>
          </a:prstGeom>
        </p:spPr>
      </p:pic>
      <p:sp>
        <p:nvSpPr>
          <p:cNvPr id="6" name="13 Rectángulo redondeado">
            <a:extLst>
              <a:ext uri="{FF2B5EF4-FFF2-40B4-BE49-F238E27FC236}">
                <a16:creationId xmlns:a16="http://schemas.microsoft.com/office/drawing/2014/main" id="{CC0ACFCF-BB9A-B4A7-09EA-42AE4BD20C85}"/>
              </a:ext>
            </a:extLst>
          </p:cNvPr>
          <p:cNvSpPr/>
          <p:nvPr/>
        </p:nvSpPr>
        <p:spPr>
          <a:xfrm>
            <a:off x="2840818" y="-1874907"/>
            <a:ext cx="7126141" cy="3535442"/>
          </a:xfrm>
          <a:prstGeom prst="rect">
            <a:avLst/>
          </a:prstGeom>
        </p:spPr>
        <p:txBody>
          <a:bodyPr vert="horz" lIns="91440" tIns="45720" rIns="91440" bIns="45720" rtlCol="0" anchor="b">
            <a:normAutofit/>
          </a:bodyPr>
          <a:lstStyle/>
          <a:p>
            <a:pPr>
              <a:lnSpc>
                <a:spcPct val="120000"/>
              </a:lnSpc>
              <a:spcBef>
                <a:spcPct val="0"/>
              </a:spcBef>
              <a:spcAft>
                <a:spcPts val="600"/>
              </a:spcAft>
            </a:pPr>
            <a:r>
              <a:rPr lang="es-ES" sz="3600" b="1" noProof="0" dirty="0">
                <a:solidFill>
                  <a:schemeClr val="bg1"/>
                </a:solidFill>
                <a:latin typeface="Montserrat" panose="00000500000000000000" pitchFamily="2" charset="0"/>
                <a:ea typeface="+mj-ea"/>
                <a:cs typeface="+mj-cs"/>
              </a:rPr>
              <a:t>Construyan sentido… y háganlo juntos</a:t>
            </a:r>
          </a:p>
        </p:txBody>
      </p:sp>
    </p:spTree>
    <p:extLst>
      <p:ext uri="{BB962C8B-B14F-4D97-AF65-F5344CB8AC3E}">
        <p14:creationId xmlns:p14="http://schemas.microsoft.com/office/powerpoint/2010/main" val="1208815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34268-400E-435E-B8C8-8AAE7165EB4C}"/>
            </a:ext>
          </a:extLst>
        </p:cNvPr>
        <p:cNvGrpSpPr/>
        <p:nvPr/>
      </p:nvGrpSpPr>
      <p:grpSpPr>
        <a:xfrm>
          <a:off x="0" y="0"/>
          <a:ext cx="0" cy="0"/>
          <a:chOff x="0" y="0"/>
          <a:chExt cx="0" cy="0"/>
        </a:xfrm>
      </p:grpSpPr>
      <p:pic>
        <p:nvPicPr>
          <p:cNvPr id="3" name="Imagen 2" descr="Imagen que contiene persona, interior, hombre, tabla&#10;&#10;El contenido generado por IA puede ser incorrecto.">
            <a:extLst>
              <a:ext uri="{FF2B5EF4-FFF2-40B4-BE49-F238E27FC236}">
                <a16:creationId xmlns:a16="http://schemas.microsoft.com/office/drawing/2014/main" id="{8599EC8E-F15B-C55F-0552-67CD5403CE4D}"/>
              </a:ext>
            </a:extLst>
          </p:cNvPr>
          <p:cNvPicPr>
            <a:picLocks noChangeAspect="1"/>
          </p:cNvPicPr>
          <p:nvPr/>
        </p:nvPicPr>
        <p:blipFill>
          <a:blip r:embed="rId3"/>
          <a:stretch>
            <a:fillRect/>
          </a:stretch>
        </p:blipFill>
        <p:spPr>
          <a:xfrm>
            <a:off x="0" y="0"/>
            <a:ext cx="12215858" cy="7269480"/>
          </a:xfrm>
          <a:prstGeom prst="rect">
            <a:avLst/>
          </a:prstGeom>
        </p:spPr>
      </p:pic>
      <p:sp>
        <p:nvSpPr>
          <p:cNvPr id="6" name="13 Rectángulo redondeado">
            <a:extLst>
              <a:ext uri="{FF2B5EF4-FFF2-40B4-BE49-F238E27FC236}">
                <a16:creationId xmlns:a16="http://schemas.microsoft.com/office/drawing/2014/main" id="{A5E6D3DF-DD15-FAED-E657-4EC7EDB56CCD}"/>
              </a:ext>
            </a:extLst>
          </p:cNvPr>
          <p:cNvSpPr/>
          <p:nvPr/>
        </p:nvSpPr>
        <p:spPr>
          <a:xfrm>
            <a:off x="4227658" y="2102733"/>
            <a:ext cx="7126141" cy="3535442"/>
          </a:xfrm>
          <a:prstGeom prst="rect">
            <a:avLst/>
          </a:prstGeom>
        </p:spPr>
        <p:txBody>
          <a:bodyPr vert="horz" lIns="91440" tIns="45720" rIns="91440" bIns="45720" rtlCol="0" anchor="b">
            <a:normAutofit/>
          </a:bodyPr>
          <a:lstStyle/>
          <a:p>
            <a:pPr>
              <a:lnSpc>
                <a:spcPct val="120000"/>
              </a:lnSpc>
              <a:spcBef>
                <a:spcPct val="0"/>
              </a:spcBef>
              <a:spcAft>
                <a:spcPts val="600"/>
              </a:spcAft>
            </a:pPr>
            <a:r>
              <a:rPr lang="es-ES" sz="3600" b="1" noProof="0" dirty="0">
                <a:solidFill>
                  <a:schemeClr val="bg1"/>
                </a:solidFill>
                <a:latin typeface="Montserrat" panose="00000500000000000000" pitchFamily="2" charset="0"/>
                <a:ea typeface="+mj-ea"/>
                <a:cs typeface="+mj-cs"/>
              </a:rPr>
              <a:t>Alinear la IA con nuestra identidad católica</a:t>
            </a:r>
          </a:p>
        </p:txBody>
      </p:sp>
    </p:spTree>
    <p:extLst>
      <p:ext uri="{BB962C8B-B14F-4D97-AF65-F5344CB8AC3E}">
        <p14:creationId xmlns:p14="http://schemas.microsoft.com/office/powerpoint/2010/main" val="3586921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95ECF45-D4DD-52C8-35BF-06B8196393A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3" y="0"/>
            <a:ext cx="12183261" cy="6858000"/>
          </a:xfrm>
          <a:prstGeom prst="rect">
            <a:avLst/>
          </a:prstGeom>
        </p:spPr>
      </p:pic>
      <p:sp>
        <p:nvSpPr>
          <p:cNvPr id="7" name="CuadroTexto 6">
            <a:extLst>
              <a:ext uri="{FF2B5EF4-FFF2-40B4-BE49-F238E27FC236}">
                <a16:creationId xmlns:a16="http://schemas.microsoft.com/office/drawing/2014/main" id="{97F822F1-84C0-8910-4182-9B98672EB289}"/>
              </a:ext>
            </a:extLst>
          </p:cNvPr>
          <p:cNvSpPr txBox="1"/>
          <p:nvPr/>
        </p:nvSpPr>
        <p:spPr>
          <a:xfrm>
            <a:off x="813919" y="3968653"/>
            <a:ext cx="4191140" cy="1015663"/>
          </a:xfrm>
          <a:prstGeom prst="rect">
            <a:avLst/>
          </a:prstGeom>
          <a:noFill/>
        </p:spPr>
        <p:txBody>
          <a:bodyPr wrap="square" rtlCol="0">
            <a:spAutoFit/>
          </a:bodyPr>
          <a:lstStyle/>
          <a:p>
            <a:r>
              <a:rPr lang="es-CO" sz="6000" b="0" i="0" dirty="0">
                <a:solidFill>
                  <a:schemeClr val="bg1"/>
                </a:solidFill>
                <a:effectLst/>
                <a:latin typeface="Montserrat" panose="00000500000000000000" pitchFamily="2" charset="0"/>
              </a:rPr>
              <a:t>¡</a:t>
            </a:r>
            <a:r>
              <a:rPr lang="es-CO" sz="6000" dirty="0">
                <a:solidFill>
                  <a:schemeClr val="bg1"/>
                </a:solidFill>
                <a:latin typeface="Montserrat" panose="00000500000000000000" pitchFamily="2" charset="0"/>
              </a:rPr>
              <a:t>GRACIAS!</a:t>
            </a:r>
          </a:p>
        </p:txBody>
      </p:sp>
      <p:sp>
        <p:nvSpPr>
          <p:cNvPr id="8" name="Rectángulo 7">
            <a:extLst>
              <a:ext uri="{FF2B5EF4-FFF2-40B4-BE49-F238E27FC236}">
                <a16:creationId xmlns:a16="http://schemas.microsoft.com/office/drawing/2014/main" id="{F29F2567-F74F-95F4-C599-E4A29C217E64}"/>
              </a:ext>
            </a:extLst>
          </p:cNvPr>
          <p:cNvSpPr/>
          <p:nvPr/>
        </p:nvSpPr>
        <p:spPr>
          <a:xfrm>
            <a:off x="650634" y="3699224"/>
            <a:ext cx="5047483" cy="9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latin typeface="Montserrat" panose="00000500000000000000" pitchFamily="2" charset="0"/>
            </a:endParaRPr>
          </a:p>
        </p:txBody>
      </p:sp>
      <p:pic>
        <p:nvPicPr>
          <p:cNvPr id="4" name="Imagen 3">
            <a:extLst>
              <a:ext uri="{FF2B5EF4-FFF2-40B4-BE49-F238E27FC236}">
                <a16:creationId xmlns:a16="http://schemas.microsoft.com/office/drawing/2014/main" id="{9FAECA31-A1C5-EB41-BFFA-0DFBEA75ED4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 y="5050771"/>
            <a:ext cx="7772400" cy="1651058"/>
          </a:xfrm>
          <a:prstGeom prst="rect">
            <a:avLst/>
          </a:prstGeom>
        </p:spPr>
      </p:pic>
      <p:sp>
        <p:nvSpPr>
          <p:cNvPr id="10" name="CuadroTexto 9">
            <a:extLst>
              <a:ext uri="{FF2B5EF4-FFF2-40B4-BE49-F238E27FC236}">
                <a16:creationId xmlns:a16="http://schemas.microsoft.com/office/drawing/2014/main" id="{533FB3B5-7ED6-6B05-64AE-EC4D90823C8D}"/>
              </a:ext>
            </a:extLst>
          </p:cNvPr>
          <p:cNvSpPr txBox="1"/>
          <p:nvPr/>
        </p:nvSpPr>
        <p:spPr>
          <a:xfrm>
            <a:off x="730274" y="5645468"/>
            <a:ext cx="4191140" cy="461665"/>
          </a:xfrm>
          <a:prstGeom prst="rect">
            <a:avLst/>
          </a:prstGeom>
          <a:noFill/>
        </p:spPr>
        <p:txBody>
          <a:bodyPr wrap="square" rtlCol="0">
            <a:spAutoFit/>
          </a:bodyPr>
          <a:lstStyle/>
          <a:p>
            <a:pPr algn="ctr"/>
            <a:r>
              <a:rPr lang="es-CO" sz="2400" dirty="0">
                <a:solidFill>
                  <a:schemeClr val="bg1"/>
                </a:solidFill>
                <a:latin typeface="Montserrat" panose="00000500000000000000" pitchFamily="2" charset="0"/>
              </a:rPr>
              <a:t>Carles Suero</a:t>
            </a:r>
          </a:p>
        </p:txBody>
      </p:sp>
      <p:pic>
        <p:nvPicPr>
          <p:cNvPr id="12" name="Imagen 11">
            <a:extLst>
              <a:ext uri="{FF2B5EF4-FFF2-40B4-BE49-F238E27FC236}">
                <a16:creationId xmlns:a16="http://schemas.microsoft.com/office/drawing/2014/main" id="{33E3D534-9877-C09F-8D43-41DF77C56A3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01246" y="686256"/>
            <a:ext cx="5029566" cy="3061615"/>
          </a:xfrm>
          <a:prstGeom prst="rect">
            <a:avLst/>
          </a:prstGeom>
        </p:spPr>
      </p:pic>
      <p:pic>
        <p:nvPicPr>
          <p:cNvPr id="14" name="Imagen 13">
            <a:extLst>
              <a:ext uri="{FF2B5EF4-FFF2-40B4-BE49-F238E27FC236}">
                <a16:creationId xmlns:a16="http://schemas.microsoft.com/office/drawing/2014/main" id="{4A3149E3-266C-75A7-DBD6-349EAD9B975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35054" y="783551"/>
            <a:ext cx="7507211" cy="6145734"/>
          </a:xfrm>
          <a:prstGeom prst="rect">
            <a:avLst/>
          </a:prstGeom>
        </p:spPr>
      </p:pic>
    </p:spTree>
    <p:extLst>
      <p:ext uri="{BB962C8B-B14F-4D97-AF65-F5344CB8AC3E}">
        <p14:creationId xmlns:p14="http://schemas.microsoft.com/office/powerpoint/2010/main" val="2865075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objeto, persona, exterior, hombre&#10;&#10;El contenido generado por IA puede ser incorrecto.">
            <a:extLst>
              <a:ext uri="{FF2B5EF4-FFF2-40B4-BE49-F238E27FC236}">
                <a16:creationId xmlns:a16="http://schemas.microsoft.com/office/drawing/2014/main" id="{2090791A-B7A4-2A6F-91C1-11162EEE3A66}"/>
              </a:ext>
            </a:extLst>
          </p:cNvPr>
          <p:cNvPicPr>
            <a:picLocks noChangeAspect="1"/>
          </p:cNvPicPr>
          <p:nvPr/>
        </p:nvPicPr>
        <p:blipFill>
          <a:blip r:embed="rId3"/>
          <a:stretch>
            <a:fillRect/>
          </a:stretch>
        </p:blipFill>
        <p:spPr>
          <a:xfrm>
            <a:off x="0" y="0"/>
            <a:ext cx="12222652" cy="7302843"/>
          </a:xfrm>
          <a:prstGeom prst="rect">
            <a:avLst/>
          </a:prstGeom>
        </p:spPr>
      </p:pic>
      <p:sp>
        <p:nvSpPr>
          <p:cNvPr id="6" name="13 Rectángulo redondeado">
            <a:extLst>
              <a:ext uri="{FF2B5EF4-FFF2-40B4-BE49-F238E27FC236}">
                <a16:creationId xmlns:a16="http://schemas.microsoft.com/office/drawing/2014/main" id="{09967B9C-C71C-D91B-7915-869435DA3774}"/>
              </a:ext>
            </a:extLst>
          </p:cNvPr>
          <p:cNvSpPr/>
          <p:nvPr/>
        </p:nvSpPr>
        <p:spPr>
          <a:xfrm>
            <a:off x="1029697" y="3429000"/>
            <a:ext cx="4654165" cy="1904336"/>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s-ES" sz="3600" b="1" noProof="0" dirty="0">
                <a:solidFill>
                  <a:schemeClr val="bg1"/>
                </a:solidFill>
                <a:latin typeface="Montserrat" panose="00000500000000000000" pitchFamily="2" charset="0"/>
                <a:ea typeface="+mj-ea"/>
                <a:cs typeface="+mj-cs"/>
              </a:rPr>
              <a:t>La influencia de nuestro círculo cercano…</a:t>
            </a:r>
          </a:p>
        </p:txBody>
      </p:sp>
    </p:spTree>
    <p:extLst>
      <p:ext uri="{BB962C8B-B14F-4D97-AF65-F5344CB8AC3E}">
        <p14:creationId xmlns:p14="http://schemas.microsoft.com/office/powerpoint/2010/main" val="36532510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0692B-78F5-2587-8904-829EF36AA709}"/>
            </a:ext>
          </a:extLst>
        </p:cNvPr>
        <p:cNvGrpSpPr/>
        <p:nvPr/>
      </p:nvGrpSpPr>
      <p:grpSpPr>
        <a:xfrm>
          <a:off x="0" y="0"/>
          <a:ext cx="0" cy="0"/>
          <a:chOff x="0" y="0"/>
          <a:chExt cx="0" cy="0"/>
        </a:xfrm>
      </p:grpSpPr>
      <p:pic>
        <p:nvPicPr>
          <p:cNvPr id="2050" name="Picture 2" descr="CAMISETA «SATISPEITON» | CamiJetas">
            <a:extLst>
              <a:ext uri="{FF2B5EF4-FFF2-40B4-BE49-F238E27FC236}">
                <a16:creationId xmlns:a16="http://schemas.microsoft.com/office/drawing/2014/main" id="{1FB65745-CB1A-7302-C75A-DB29B5ABC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5300" y="0"/>
            <a:ext cx="6616700" cy="6616700"/>
          </a:xfrm>
          <a:prstGeom prst="rect">
            <a:avLst/>
          </a:prstGeom>
          <a:noFill/>
          <a:extLst>
            <a:ext uri="{909E8E84-426E-40DD-AFC4-6F175D3DCCD1}">
              <a14:hiddenFill xmlns:a14="http://schemas.microsoft.com/office/drawing/2010/main">
                <a:solidFill>
                  <a:srgbClr val="FFFFFF"/>
                </a:solidFill>
              </a14:hiddenFill>
            </a:ext>
          </a:extLst>
        </p:spPr>
      </p:pic>
      <p:sp>
        <p:nvSpPr>
          <p:cNvPr id="11" name="13 Rectángulo redondeado">
            <a:extLst>
              <a:ext uri="{FF2B5EF4-FFF2-40B4-BE49-F238E27FC236}">
                <a16:creationId xmlns:a16="http://schemas.microsoft.com/office/drawing/2014/main" id="{92949530-9709-AEDD-D6EF-6589E58D2FA1}"/>
              </a:ext>
            </a:extLst>
          </p:cNvPr>
          <p:cNvSpPr/>
          <p:nvPr/>
        </p:nvSpPr>
        <p:spPr>
          <a:xfrm>
            <a:off x="740549" y="3429000"/>
            <a:ext cx="5226050" cy="923330"/>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dirty="0">
                <a:latin typeface="Montserrat" panose="00000500000000000000" pitchFamily="2" charset="0"/>
                <a:ea typeface="+mj-ea"/>
                <a:cs typeface="+mj-cs"/>
              </a:rPr>
              <a:t>Ámbito anecdótico</a:t>
            </a:r>
          </a:p>
        </p:txBody>
      </p:sp>
      <p:sp>
        <p:nvSpPr>
          <p:cNvPr id="2" name="CuadroTexto 1">
            <a:extLst>
              <a:ext uri="{FF2B5EF4-FFF2-40B4-BE49-F238E27FC236}">
                <a16:creationId xmlns:a16="http://schemas.microsoft.com/office/drawing/2014/main" id="{9C29BE47-86BF-AFD6-ACDC-0CEBD0428751}"/>
              </a:ext>
            </a:extLst>
          </p:cNvPr>
          <p:cNvSpPr txBox="1"/>
          <p:nvPr/>
        </p:nvSpPr>
        <p:spPr>
          <a:xfrm>
            <a:off x="740548" y="4522257"/>
            <a:ext cx="6096000" cy="923330"/>
          </a:xfrm>
          <a:prstGeom prst="rect">
            <a:avLst/>
          </a:prstGeom>
          <a:noFill/>
        </p:spPr>
        <p:txBody>
          <a:bodyPr wrap="square">
            <a:spAutoFit/>
          </a:bodyPr>
          <a:lstStyle/>
          <a:p>
            <a:r>
              <a:rPr lang="es-ES" b="1" dirty="0">
                <a:latin typeface="Montserrat" panose="00000500000000000000" pitchFamily="2" charset="0"/>
              </a:rPr>
              <a:t>¿Qué pasa cuando solo enseñamos trucos sorprendentes… y los confundimos con reflexión profunda?</a:t>
            </a:r>
          </a:p>
        </p:txBody>
      </p:sp>
    </p:spTree>
    <p:extLst>
      <p:ext uri="{BB962C8B-B14F-4D97-AF65-F5344CB8AC3E}">
        <p14:creationId xmlns:p14="http://schemas.microsoft.com/office/powerpoint/2010/main" val="916341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E8CC0-9D0B-8A07-23F7-8F304208D6A7}"/>
            </a:ext>
          </a:extLst>
        </p:cNvPr>
        <p:cNvGrpSpPr/>
        <p:nvPr/>
      </p:nvGrpSpPr>
      <p:grpSpPr>
        <a:xfrm>
          <a:off x="0" y="0"/>
          <a:ext cx="0" cy="0"/>
          <a:chOff x="0" y="0"/>
          <a:chExt cx="0" cy="0"/>
        </a:xfrm>
      </p:grpSpPr>
      <p:pic>
        <p:nvPicPr>
          <p:cNvPr id="9" name="Imagen 8" descr="Imagen que contiene foto, tabla, diferente, remoto&#10;&#10;El contenido generado por IA puede ser incorrecto.">
            <a:extLst>
              <a:ext uri="{FF2B5EF4-FFF2-40B4-BE49-F238E27FC236}">
                <a16:creationId xmlns:a16="http://schemas.microsoft.com/office/drawing/2014/main" id="{0AD269C2-F0B0-E9DA-7E42-4698542306B9}"/>
              </a:ext>
            </a:extLst>
          </p:cNvPr>
          <p:cNvPicPr>
            <a:picLocks noChangeAspect="1"/>
          </p:cNvPicPr>
          <p:nvPr/>
        </p:nvPicPr>
        <p:blipFill>
          <a:blip r:embed="rId3"/>
          <a:stretch>
            <a:fillRect/>
          </a:stretch>
        </p:blipFill>
        <p:spPr>
          <a:xfrm>
            <a:off x="0" y="-192225"/>
            <a:ext cx="12192000" cy="7050225"/>
          </a:xfrm>
          <a:prstGeom prst="rect">
            <a:avLst/>
          </a:prstGeom>
        </p:spPr>
      </p:pic>
      <p:sp>
        <p:nvSpPr>
          <p:cNvPr id="11" name="13 Rectángulo redondeado">
            <a:extLst>
              <a:ext uri="{FF2B5EF4-FFF2-40B4-BE49-F238E27FC236}">
                <a16:creationId xmlns:a16="http://schemas.microsoft.com/office/drawing/2014/main" id="{817D8817-8104-BC99-2E12-402918041C07}"/>
              </a:ext>
            </a:extLst>
          </p:cNvPr>
          <p:cNvSpPr/>
          <p:nvPr/>
        </p:nvSpPr>
        <p:spPr>
          <a:xfrm>
            <a:off x="852446" y="1112109"/>
            <a:ext cx="3829050" cy="891208"/>
          </a:xfrm>
          <a:prstGeom prst="rect">
            <a:avLst/>
          </a:prstGeom>
          <a:noFill/>
        </p:spPr>
        <p:txBody>
          <a:bodyPr vert="horz" lIns="91440" tIns="45720" rIns="91440" bIns="45720" rtlCol="0" anchor="b">
            <a:noAutofit/>
          </a:bodyPr>
          <a:lstStyle/>
          <a:p>
            <a:pPr>
              <a:lnSpc>
                <a:spcPts val="4200"/>
              </a:lnSpc>
              <a:spcBef>
                <a:spcPct val="0"/>
              </a:spcBef>
              <a:spcAft>
                <a:spcPts val="600"/>
              </a:spcAft>
            </a:pPr>
            <a:r>
              <a:rPr lang="es-ES" sz="3600" b="1" noProof="0">
                <a:latin typeface="Montserrat" panose="00000500000000000000" pitchFamily="2" charset="0"/>
                <a:ea typeface="+mj-ea"/>
                <a:cs typeface="+mj-cs"/>
              </a:rPr>
              <a:t>Ámbito ético</a:t>
            </a:r>
            <a:endParaRPr lang="es-ES" sz="3600" b="1" noProof="0" dirty="0">
              <a:latin typeface="Montserrat" panose="00000500000000000000" pitchFamily="2" charset="0"/>
              <a:ea typeface="+mj-ea"/>
              <a:cs typeface="+mj-cs"/>
            </a:endParaRPr>
          </a:p>
        </p:txBody>
      </p:sp>
      <p:sp>
        <p:nvSpPr>
          <p:cNvPr id="2" name="CuadroTexto 1">
            <a:extLst>
              <a:ext uri="{FF2B5EF4-FFF2-40B4-BE49-F238E27FC236}">
                <a16:creationId xmlns:a16="http://schemas.microsoft.com/office/drawing/2014/main" id="{C15DA06E-85BC-CCBE-1221-053E52CA5726}"/>
              </a:ext>
            </a:extLst>
          </p:cNvPr>
          <p:cNvSpPr txBox="1"/>
          <p:nvPr/>
        </p:nvSpPr>
        <p:spPr>
          <a:xfrm>
            <a:off x="852445" y="2173244"/>
            <a:ext cx="6096000" cy="646331"/>
          </a:xfrm>
          <a:prstGeom prst="rect">
            <a:avLst/>
          </a:prstGeom>
          <a:noFill/>
        </p:spPr>
        <p:txBody>
          <a:bodyPr wrap="square">
            <a:spAutoFit/>
          </a:bodyPr>
          <a:lstStyle/>
          <a:p>
            <a:r>
              <a:rPr lang="es-ES" b="1">
                <a:latin typeface="Montserrat" panose="00000500000000000000" pitchFamily="2" charset="0"/>
              </a:rPr>
              <a:t>¿Cómo usamos la IA de forma justa, responsable y respetuosa con la dignidad de las personas?</a:t>
            </a:r>
            <a:endParaRPr lang="es-ES" b="1" dirty="0">
              <a:latin typeface="Montserrat" panose="00000500000000000000" pitchFamily="2" charset="0"/>
            </a:endParaRPr>
          </a:p>
        </p:txBody>
      </p:sp>
    </p:spTree>
    <p:extLst>
      <p:ext uri="{BB962C8B-B14F-4D97-AF65-F5344CB8AC3E}">
        <p14:creationId xmlns:p14="http://schemas.microsoft.com/office/powerpoint/2010/main" val="191711786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2373</TotalTime>
  <Words>2646</Words>
  <Application>Microsoft Office PowerPoint</Application>
  <PresentationFormat>Panorámica</PresentationFormat>
  <Paragraphs>208</Paragraphs>
  <Slides>34</Slides>
  <Notes>29</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34</vt:i4>
      </vt:variant>
    </vt:vector>
  </HeadingPairs>
  <TitlesOfParts>
    <vt:vector size="42" baseType="lpstr">
      <vt:lpstr>Aptos</vt:lpstr>
      <vt:lpstr>Aptos Display</vt:lpstr>
      <vt:lpstr>Arial</vt:lpstr>
      <vt:lpstr>Arial Narrow Bold</vt:lpstr>
      <vt:lpstr>Montserrat</vt:lpstr>
      <vt:lpstr>Montserrat ExtraBold</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Mendez Wiches, Cristian Camilo</dc:creator>
  <cp:lastModifiedBy>Suero I Marquès, Carles</cp:lastModifiedBy>
  <cp:revision>17</cp:revision>
  <dcterms:created xsi:type="dcterms:W3CDTF">2025-10-24T14:02:49Z</dcterms:created>
  <dcterms:modified xsi:type="dcterms:W3CDTF">2026-01-15T20:37:12Z</dcterms:modified>
</cp:coreProperties>
</file>